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0" r:id="rId2"/>
    <p:sldId id="271" r:id="rId3"/>
    <p:sldId id="257" r:id="rId4"/>
    <p:sldId id="258" r:id="rId5"/>
    <p:sldId id="272" r:id="rId6"/>
    <p:sldId id="262" r:id="rId7"/>
    <p:sldId id="336" r:id="rId8"/>
    <p:sldId id="266" r:id="rId9"/>
    <p:sldId id="267" r:id="rId10"/>
    <p:sldId id="259" r:id="rId11"/>
    <p:sldId id="339" r:id="rId12"/>
    <p:sldId id="260" r:id="rId13"/>
    <p:sldId id="269" r:id="rId14"/>
    <p:sldId id="337" r:id="rId15"/>
    <p:sldId id="338" r:id="rId16"/>
    <p:sldId id="268" r:id="rId17"/>
    <p:sldId id="340" r:id="rId1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ias Molina" initials="IM" lastIdx="2" clrIdx="0">
    <p:extLst>
      <p:ext uri="{19B8F6BF-5375-455C-9EA6-DF929625EA0E}">
        <p15:presenceInfo xmlns:p15="http://schemas.microsoft.com/office/powerpoint/2012/main" userId="S-1-5-21-1624401503-2654655993-310502046-936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08A"/>
    <a:srgbClr val="4997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6" d="100"/>
          <a:sy n="116" d="100"/>
        </p:scale>
        <p:origin x="2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34081F-EB3C-4903-96A3-CFD00A57E1E9}" type="datetimeFigureOut">
              <a:rPr lang="es-CO" smtClean="0"/>
              <a:t>22/10/2018</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4031B-6F96-49B6-A515-8AD3B9054469}" type="slidenum">
              <a:rPr lang="es-CO" smtClean="0"/>
              <a:t>‹Nº›</a:t>
            </a:fld>
            <a:endParaRPr lang="es-CO"/>
          </a:p>
        </p:txBody>
      </p:sp>
    </p:spTree>
    <p:extLst>
      <p:ext uri="{BB962C8B-B14F-4D97-AF65-F5344CB8AC3E}">
        <p14:creationId xmlns:p14="http://schemas.microsoft.com/office/powerpoint/2010/main" val="903367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463CD0C-5B80-4082-98E9-A1144D509FA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xmlns="" id="{7F93D5EF-9D0B-4E57-ABA0-14073D6BCD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xmlns="" id="{F895D635-3595-4F9E-8A5D-96AAB8C67774}"/>
              </a:ext>
            </a:extLst>
          </p:cNvPr>
          <p:cNvSpPr>
            <a:spLocks noGrp="1"/>
          </p:cNvSpPr>
          <p:nvPr>
            <p:ph type="dt" sz="half" idx="10"/>
          </p:nvPr>
        </p:nvSpPr>
        <p:spPr/>
        <p:txBody>
          <a:bodyPr/>
          <a:lstStyle/>
          <a:p>
            <a:fld id="{271149BF-877D-4A0B-99BC-0B9FC68B24B1}" type="datetimeFigureOut">
              <a:rPr lang="es-CO" smtClean="0"/>
              <a:t>22/10/2018</a:t>
            </a:fld>
            <a:endParaRPr lang="es-CO"/>
          </a:p>
        </p:txBody>
      </p:sp>
      <p:sp>
        <p:nvSpPr>
          <p:cNvPr id="5" name="Marcador de pie de página 4">
            <a:extLst>
              <a:ext uri="{FF2B5EF4-FFF2-40B4-BE49-F238E27FC236}">
                <a16:creationId xmlns:a16="http://schemas.microsoft.com/office/drawing/2014/main" xmlns="" id="{497E6AEE-E8F3-4E75-8B25-7CF391703EE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AEDBCA35-42D2-4C4F-A7D9-1AEDAC74FC45}"/>
              </a:ext>
            </a:extLst>
          </p:cNvPr>
          <p:cNvSpPr>
            <a:spLocks noGrp="1"/>
          </p:cNvSpPr>
          <p:nvPr>
            <p:ph type="sldNum" sz="quarter" idx="12"/>
          </p:nvPr>
        </p:nvSpPr>
        <p:spPr/>
        <p:txBody>
          <a:bodyPr/>
          <a:lstStyle/>
          <a:p>
            <a:fld id="{3F18A6C4-4975-46FD-BAAC-B88BF4421AF9}" type="slidenum">
              <a:rPr lang="es-CO" smtClean="0"/>
              <a:t>‹Nº›</a:t>
            </a:fld>
            <a:endParaRPr lang="es-CO"/>
          </a:p>
        </p:txBody>
      </p:sp>
    </p:spTree>
    <p:extLst>
      <p:ext uri="{BB962C8B-B14F-4D97-AF65-F5344CB8AC3E}">
        <p14:creationId xmlns:p14="http://schemas.microsoft.com/office/powerpoint/2010/main" val="2483881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A8E9214-1823-4778-A687-E693B061FCF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C0B95047-9C7B-4CD4-A06B-13885D1AE90E}"/>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931BD0BC-EDB3-463A-B4AD-E2B4CFFD1CE2}"/>
              </a:ext>
            </a:extLst>
          </p:cNvPr>
          <p:cNvSpPr>
            <a:spLocks noGrp="1"/>
          </p:cNvSpPr>
          <p:nvPr>
            <p:ph type="dt" sz="half" idx="10"/>
          </p:nvPr>
        </p:nvSpPr>
        <p:spPr/>
        <p:txBody>
          <a:bodyPr/>
          <a:lstStyle/>
          <a:p>
            <a:fld id="{271149BF-877D-4A0B-99BC-0B9FC68B24B1}" type="datetimeFigureOut">
              <a:rPr lang="es-CO" smtClean="0"/>
              <a:t>22/10/2018</a:t>
            </a:fld>
            <a:endParaRPr lang="es-CO"/>
          </a:p>
        </p:txBody>
      </p:sp>
      <p:sp>
        <p:nvSpPr>
          <p:cNvPr id="5" name="Marcador de pie de página 4">
            <a:extLst>
              <a:ext uri="{FF2B5EF4-FFF2-40B4-BE49-F238E27FC236}">
                <a16:creationId xmlns:a16="http://schemas.microsoft.com/office/drawing/2014/main" xmlns="" id="{BE12E8C3-4547-4169-86A5-6BC99311FE4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E31DBB7D-DDCC-463C-9311-F3D63EE293CB}"/>
              </a:ext>
            </a:extLst>
          </p:cNvPr>
          <p:cNvSpPr>
            <a:spLocks noGrp="1"/>
          </p:cNvSpPr>
          <p:nvPr>
            <p:ph type="sldNum" sz="quarter" idx="12"/>
          </p:nvPr>
        </p:nvSpPr>
        <p:spPr/>
        <p:txBody>
          <a:bodyPr/>
          <a:lstStyle/>
          <a:p>
            <a:fld id="{3F18A6C4-4975-46FD-BAAC-B88BF4421AF9}" type="slidenum">
              <a:rPr lang="es-CO" smtClean="0"/>
              <a:t>‹Nº›</a:t>
            </a:fld>
            <a:endParaRPr lang="es-CO"/>
          </a:p>
        </p:txBody>
      </p:sp>
    </p:spTree>
    <p:extLst>
      <p:ext uri="{BB962C8B-B14F-4D97-AF65-F5344CB8AC3E}">
        <p14:creationId xmlns:p14="http://schemas.microsoft.com/office/powerpoint/2010/main" val="849043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EF35A503-3FA5-4CF6-87C8-2F1E2A7B12D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0D0F7B97-C6DF-4A9B-93F8-500DD414062D}"/>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C4F1B061-07B2-4582-8200-867BDBF56D76}"/>
              </a:ext>
            </a:extLst>
          </p:cNvPr>
          <p:cNvSpPr>
            <a:spLocks noGrp="1"/>
          </p:cNvSpPr>
          <p:nvPr>
            <p:ph type="dt" sz="half" idx="10"/>
          </p:nvPr>
        </p:nvSpPr>
        <p:spPr/>
        <p:txBody>
          <a:bodyPr/>
          <a:lstStyle/>
          <a:p>
            <a:fld id="{271149BF-877D-4A0B-99BC-0B9FC68B24B1}" type="datetimeFigureOut">
              <a:rPr lang="es-CO" smtClean="0"/>
              <a:t>22/10/2018</a:t>
            </a:fld>
            <a:endParaRPr lang="es-CO"/>
          </a:p>
        </p:txBody>
      </p:sp>
      <p:sp>
        <p:nvSpPr>
          <p:cNvPr id="5" name="Marcador de pie de página 4">
            <a:extLst>
              <a:ext uri="{FF2B5EF4-FFF2-40B4-BE49-F238E27FC236}">
                <a16:creationId xmlns:a16="http://schemas.microsoft.com/office/drawing/2014/main" xmlns="" id="{12C45014-68B3-4A91-A7A8-1853C359143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DF6AA0CB-9173-4F58-9091-E864B9BB26D3}"/>
              </a:ext>
            </a:extLst>
          </p:cNvPr>
          <p:cNvSpPr>
            <a:spLocks noGrp="1"/>
          </p:cNvSpPr>
          <p:nvPr>
            <p:ph type="sldNum" sz="quarter" idx="12"/>
          </p:nvPr>
        </p:nvSpPr>
        <p:spPr/>
        <p:txBody>
          <a:bodyPr/>
          <a:lstStyle/>
          <a:p>
            <a:fld id="{3F18A6C4-4975-46FD-BAAC-B88BF4421AF9}" type="slidenum">
              <a:rPr lang="es-CO" smtClean="0"/>
              <a:t>‹Nº›</a:t>
            </a:fld>
            <a:endParaRPr lang="es-CO"/>
          </a:p>
        </p:txBody>
      </p:sp>
    </p:spTree>
    <p:extLst>
      <p:ext uri="{BB962C8B-B14F-4D97-AF65-F5344CB8AC3E}">
        <p14:creationId xmlns:p14="http://schemas.microsoft.com/office/powerpoint/2010/main" val="2515950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698A80-9A3C-40E5-81D9-50BA714479F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81C09852-0453-4067-96EA-AD1EC9138D52}"/>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3CAB2BBE-6336-4860-9231-D96733BB04BF}"/>
              </a:ext>
            </a:extLst>
          </p:cNvPr>
          <p:cNvSpPr>
            <a:spLocks noGrp="1"/>
          </p:cNvSpPr>
          <p:nvPr>
            <p:ph type="dt" sz="half" idx="10"/>
          </p:nvPr>
        </p:nvSpPr>
        <p:spPr/>
        <p:txBody>
          <a:bodyPr/>
          <a:lstStyle/>
          <a:p>
            <a:fld id="{271149BF-877D-4A0B-99BC-0B9FC68B24B1}" type="datetimeFigureOut">
              <a:rPr lang="es-CO" smtClean="0"/>
              <a:t>22/10/2018</a:t>
            </a:fld>
            <a:endParaRPr lang="es-CO"/>
          </a:p>
        </p:txBody>
      </p:sp>
      <p:sp>
        <p:nvSpPr>
          <p:cNvPr id="5" name="Marcador de pie de página 4">
            <a:extLst>
              <a:ext uri="{FF2B5EF4-FFF2-40B4-BE49-F238E27FC236}">
                <a16:creationId xmlns:a16="http://schemas.microsoft.com/office/drawing/2014/main" xmlns="" id="{7158E3F5-BD2A-4FE3-AEF6-740CE1835A6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293DD849-73DE-4F30-9759-D59CA2F8FE15}"/>
              </a:ext>
            </a:extLst>
          </p:cNvPr>
          <p:cNvSpPr>
            <a:spLocks noGrp="1"/>
          </p:cNvSpPr>
          <p:nvPr>
            <p:ph type="sldNum" sz="quarter" idx="12"/>
          </p:nvPr>
        </p:nvSpPr>
        <p:spPr/>
        <p:txBody>
          <a:bodyPr/>
          <a:lstStyle/>
          <a:p>
            <a:fld id="{3F18A6C4-4975-46FD-BAAC-B88BF4421AF9}" type="slidenum">
              <a:rPr lang="es-CO" smtClean="0"/>
              <a:t>‹Nº›</a:t>
            </a:fld>
            <a:endParaRPr lang="es-CO"/>
          </a:p>
        </p:txBody>
      </p:sp>
    </p:spTree>
    <p:extLst>
      <p:ext uri="{BB962C8B-B14F-4D97-AF65-F5344CB8AC3E}">
        <p14:creationId xmlns:p14="http://schemas.microsoft.com/office/powerpoint/2010/main" val="227305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07B8671-39C7-4B4F-A393-00D8A3DC619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F72D9F04-3E89-4D6F-8168-C719111E69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5252F298-3318-4C5A-B505-694F49D46BCF}"/>
              </a:ext>
            </a:extLst>
          </p:cNvPr>
          <p:cNvSpPr>
            <a:spLocks noGrp="1"/>
          </p:cNvSpPr>
          <p:nvPr>
            <p:ph type="dt" sz="half" idx="10"/>
          </p:nvPr>
        </p:nvSpPr>
        <p:spPr/>
        <p:txBody>
          <a:bodyPr/>
          <a:lstStyle/>
          <a:p>
            <a:fld id="{271149BF-877D-4A0B-99BC-0B9FC68B24B1}" type="datetimeFigureOut">
              <a:rPr lang="es-CO" smtClean="0"/>
              <a:t>22/10/2018</a:t>
            </a:fld>
            <a:endParaRPr lang="es-CO"/>
          </a:p>
        </p:txBody>
      </p:sp>
      <p:sp>
        <p:nvSpPr>
          <p:cNvPr id="5" name="Marcador de pie de página 4">
            <a:extLst>
              <a:ext uri="{FF2B5EF4-FFF2-40B4-BE49-F238E27FC236}">
                <a16:creationId xmlns:a16="http://schemas.microsoft.com/office/drawing/2014/main" xmlns="" id="{B76900DE-B5E9-42FA-8B4B-2A55BBD16AF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69D8001C-AC75-48EF-8C3F-DC674AF6FD54}"/>
              </a:ext>
            </a:extLst>
          </p:cNvPr>
          <p:cNvSpPr>
            <a:spLocks noGrp="1"/>
          </p:cNvSpPr>
          <p:nvPr>
            <p:ph type="sldNum" sz="quarter" idx="12"/>
          </p:nvPr>
        </p:nvSpPr>
        <p:spPr/>
        <p:txBody>
          <a:bodyPr/>
          <a:lstStyle/>
          <a:p>
            <a:fld id="{3F18A6C4-4975-46FD-BAAC-B88BF4421AF9}" type="slidenum">
              <a:rPr lang="es-CO" smtClean="0"/>
              <a:t>‹Nº›</a:t>
            </a:fld>
            <a:endParaRPr lang="es-CO"/>
          </a:p>
        </p:txBody>
      </p:sp>
    </p:spTree>
    <p:extLst>
      <p:ext uri="{BB962C8B-B14F-4D97-AF65-F5344CB8AC3E}">
        <p14:creationId xmlns:p14="http://schemas.microsoft.com/office/powerpoint/2010/main" val="123584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4D01251-982F-4AA2-A2AC-4E830A6D20C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FE927BE4-4CAE-436A-A2AF-3CE1402DB1DA}"/>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xmlns="" id="{298C5B22-0FB5-4E67-A404-EE71108DFE21}"/>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xmlns="" id="{13A34F77-5D29-4901-80D7-23F57882566D}"/>
              </a:ext>
            </a:extLst>
          </p:cNvPr>
          <p:cNvSpPr>
            <a:spLocks noGrp="1"/>
          </p:cNvSpPr>
          <p:nvPr>
            <p:ph type="dt" sz="half" idx="10"/>
          </p:nvPr>
        </p:nvSpPr>
        <p:spPr/>
        <p:txBody>
          <a:bodyPr/>
          <a:lstStyle/>
          <a:p>
            <a:fld id="{271149BF-877D-4A0B-99BC-0B9FC68B24B1}" type="datetimeFigureOut">
              <a:rPr lang="es-CO" smtClean="0"/>
              <a:t>22/10/2018</a:t>
            </a:fld>
            <a:endParaRPr lang="es-CO"/>
          </a:p>
        </p:txBody>
      </p:sp>
      <p:sp>
        <p:nvSpPr>
          <p:cNvPr id="6" name="Marcador de pie de página 5">
            <a:extLst>
              <a:ext uri="{FF2B5EF4-FFF2-40B4-BE49-F238E27FC236}">
                <a16:creationId xmlns:a16="http://schemas.microsoft.com/office/drawing/2014/main" xmlns="" id="{320D3B68-05D4-48EC-88A9-423F5D6E130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956F7FF0-4552-4730-981F-CE917A334736}"/>
              </a:ext>
            </a:extLst>
          </p:cNvPr>
          <p:cNvSpPr>
            <a:spLocks noGrp="1"/>
          </p:cNvSpPr>
          <p:nvPr>
            <p:ph type="sldNum" sz="quarter" idx="12"/>
          </p:nvPr>
        </p:nvSpPr>
        <p:spPr/>
        <p:txBody>
          <a:bodyPr/>
          <a:lstStyle/>
          <a:p>
            <a:fld id="{3F18A6C4-4975-46FD-BAAC-B88BF4421AF9}" type="slidenum">
              <a:rPr lang="es-CO" smtClean="0"/>
              <a:t>‹Nº›</a:t>
            </a:fld>
            <a:endParaRPr lang="es-CO"/>
          </a:p>
        </p:txBody>
      </p:sp>
    </p:spTree>
    <p:extLst>
      <p:ext uri="{BB962C8B-B14F-4D97-AF65-F5344CB8AC3E}">
        <p14:creationId xmlns:p14="http://schemas.microsoft.com/office/powerpoint/2010/main" val="2442619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CCDA7BB-58DF-44B0-8533-C5382A154CB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F954B80D-3C4A-464F-BA20-76901C3972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07328F86-535C-411B-AF24-A8E7B6831B45}"/>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xmlns="" id="{2D2A8A59-D2F1-4410-9AEE-1310A46AC8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1BD878FD-ADE4-4B02-A44C-4C4647C1C8F3}"/>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xmlns="" id="{05D6195D-F077-4BF4-8014-C039F12C5A52}"/>
              </a:ext>
            </a:extLst>
          </p:cNvPr>
          <p:cNvSpPr>
            <a:spLocks noGrp="1"/>
          </p:cNvSpPr>
          <p:nvPr>
            <p:ph type="dt" sz="half" idx="10"/>
          </p:nvPr>
        </p:nvSpPr>
        <p:spPr/>
        <p:txBody>
          <a:bodyPr/>
          <a:lstStyle/>
          <a:p>
            <a:fld id="{271149BF-877D-4A0B-99BC-0B9FC68B24B1}" type="datetimeFigureOut">
              <a:rPr lang="es-CO" smtClean="0"/>
              <a:t>22/10/2018</a:t>
            </a:fld>
            <a:endParaRPr lang="es-CO"/>
          </a:p>
        </p:txBody>
      </p:sp>
      <p:sp>
        <p:nvSpPr>
          <p:cNvPr id="8" name="Marcador de pie de página 7">
            <a:extLst>
              <a:ext uri="{FF2B5EF4-FFF2-40B4-BE49-F238E27FC236}">
                <a16:creationId xmlns:a16="http://schemas.microsoft.com/office/drawing/2014/main" xmlns="" id="{50DE2FEE-18E9-4906-BAC5-9A0D53C9082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xmlns="" id="{59C72050-E415-43FC-85FE-E27024EAEC7A}"/>
              </a:ext>
            </a:extLst>
          </p:cNvPr>
          <p:cNvSpPr>
            <a:spLocks noGrp="1"/>
          </p:cNvSpPr>
          <p:nvPr>
            <p:ph type="sldNum" sz="quarter" idx="12"/>
          </p:nvPr>
        </p:nvSpPr>
        <p:spPr/>
        <p:txBody>
          <a:bodyPr/>
          <a:lstStyle/>
          <a:p>
            <a:fld id="{3F18A6C4-4975-46FD-BAAC-B88BF4421AF9}" type="slidenum">
              <a:rPr lang="es-CO" smtClean="0"/>
              <a:t>‹Nº›</a:t>
            </a:fld>
            <a:endParaRPr lang="es-CO"/>
          </a:p>
        </p:txBody>
      </p:sp>
    </p:spTree>
    <p:extLst>
      <p:ext uri="{BB962C8B-B14F-4D97-AF65-F5344CB8AC3E}">
        <p14:creationId xmlns:p14="http://schemas.microsoft.com/office/powerpoint/2010/main" val="826264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025CA16-3F63-45C3-BDC0-2B229444A12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xmlns="" id="{5B879142-87AD-404E-BFBB-C53F2829290D}"/>
              </a:ext>
            </a:extLst>
          </p:cNvPr>
          <p:cNvSpPr>
            <a:spLocks noGrp="1"/>
          </p:cNvSpPr>
          <p:nvPr>
            <p:ph type="dt" sz="half" idx="10"/>
          </p:nvPr>
        </p:nvSpPr>
        <p:spPr/>
        <p:txBody>
          <a:bodyPr/>
          <a:lstStyle/>
          <a:p>
            <a:fld id="{271149BF-877D-4A0B-99BC-0B9FC68B24B1}" type="datetimeFigureOut">
              <a:rPr lang="es-CO" smtClean="0"/>
              <a:t>22/10/2018</a:t>
            </a:fld>
            <a:endParaRPr lang="es-CO"/>
          </a:p>
        </p:txBody>
      </p:sp>
      <p:sp>
        <p:nvSpPr>
          <p:cNvPr id="4" name="Marcador de pie de página 3">
            <a:extLst>
              <a:ext uri="{FF2B5EF4-FFF2-40B4-BE49-F238E27FC236}">
                <a16:creationId xmlns:a16="http://schemas.microsoft.com/office/drawing/2014/main" xmlns="" id="{9CF0E27A-AE81-4ABE-B6DE-4ADB16A61158}"/>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xmlns="" id="{BAE87830-3FFB-4A1B-B8D8-576232D22706}"/>
              </a:ext>
            </a:extLst>
          </p:cNvPr>
          <p:cNvSpPr>
            <a:spLocks noGrp="1"/>
          </p:cNvSpPr>
          <p:nvPr>
            <p:ph type="sldNum" sz="quarter" idx="12"/>
          </p:nvPr>
        </p:nvSpPr>
        <p:spPr/>
        <p:txBody>
          <a:bodyPr/>
          <a:lstStyle/>
          <a:p>
            <a:fld id="{3F18A6C4-4975-46FD-BAAC-B88BF4421AF9}" type="slidenum">
              <a:rPr lang="es-CO" smtClean="0"/>
              <a:t>‹Nº›</a:t>
            </a:fld>
            <a:endParaRPr lang="es-CO"/>
          </a:p>
        </p:txBody>
      </p:sp>
    </p:spTree>
    <p:extLst>
      <p:ext uri="{BB962C8B-B14F-4D97-AF65-F5344CB8AC3E}">
        <p14:creationId xmlns:p14="http://schemas.microsoft.com/office/powerpoint/2010/main" val="3326854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CA1B3D93-773A-4732-ACC3-CAA56298C9A6}"/>
              </a:ext>
            </a:extLst>
          </p:cNvPr>
          <p:cNvSpPr>
            <a:spLocks noGrp="1"/>
          </p:cNvSpPr>
          <p:nvPr>
            <p:ph type="dt" sz="half" idx="10"/>
          </p:nvPr>
        </p:nvSpPr>
        <p:spPr/>
        <p:txBody>
          <a:bodyPr/>
          <a:lstStyle/>
          <a:p>
            <a:fld id="{271149BF-877D-4A0B-99BC-0B9FC68B24B1}" type="datetimeFigureOut">
              <a:rPr lang="es-CO" smtClean="0"/>
              <a:t>22/10/2018</a:t>
            </a:fld>
            <a:endParaRPr lang="es-CO"/>
          </a:p>
        </p:txBody>
      </p:sp>
      <p:sp>
        <p:nvSpPr>
          <p:cNvPr id="3" name="Marcador de pie de página 2">
            <a:extLst>
              <a:ext uri="{FF2B5EF4-FFF2-40B4-BE49-F238E27FC236}">
                <a16:creationId xmlns:a16="http://schemas.microsoft.com/office/drawing/2014/main" xmlns="" id="{F4E86EE5-B186-45D4-A83F-D2C0F88E3A85}"/>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xmlns="" id="{DE1239C8-9C84-4E50-BA27-F547117A0933}"/>
              </a:ext>
            </a:extLst>
          </p:cNvPr>
          <p:cNvSpPr>
            <a:spLocks noGrp="1"/>
          </p:cNvSpPr>
          <p:nvPr>
            <p:ph type="sldNum" sz="quarter" idx="12"/>
          </p:nvPr>
        </p:nvSpPr>
        <p:spPr/>
        <p:txBody>
          <a:bodyPr/>
          <a:lstStyle/>
          <a:p>
            <a:fld id="{3F18A6C4-4975-46FD-BAAC-B88BF4421AF9}" type="slidenum">
              <a:rPr lang="es-CO" smtClean="0"/>
              <a:t>‹Nº›</a:t>
            </a:fld>
            <a:endParaRPr lang="es-CO"/>
          </a:p>
        </p:txBody>
      </p:sp>
    </p:spTree>
    <p:extLst>
      <p:ext uri="{BB962C8B-B14F-4D97-AF65-F5344CB8AC3E}">
        <p14:creationId xmlns:p14="http://schemas.microsoft.com/office/powerpoint/2010/main" val="1365921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ACF8929-4F5F-4835-AED7-40F3B70C75D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D3355CF0-7AB0-4990-AAD9-6C9AEED700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xmlns="" id="{F90B96A5-4130-4437-95E9-905698259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8F2E26A4-8C4F-4E83-B352-3852C240A5B5}"/>
              </a:ext>
            </a:extLst>
          </p:cNvPr>
          <p:cNvSpPr>
            <a:spLocks noGrp="1"/>
          </p:cNvSpPr>
          <p:nvPr>
            <p:ph type="dt" sz="half" idx="10"/>
          </p:nvPr>
        </p:nvSpPr>
        <p:spPr/>
        <p:txBody>
          <a:bodyPr/>
          <a:lstStyle/>
          <a:p>
            <a:fld id="{271149BF-877D-4A0B-99BC-0B9FC68B24B1}" type="datetimeFigureOut">
              <a:rPr lang="es-CO" smtClean="0"/>
              <a:t>22/10/2018</a:t>
            </a:fld>
            <a:endParaRPr lang="es-CO"/>
          </a:p>
        </p:txBody>
      </p:sp>
      <p:sp>
        <p:nvSpPr>
          <p:cNvPr id="6" name="Marcador de pie de página 5">
            <a:extLst>
              <a:ext uri="{FF2B5EF4-FFF2-40B4-BE49-F238E27FC236}">
                <a16:creationId xmlns:a16="http://schemas.microsoft.com/office/drawing/2014/main" xmlns="" id="{24F89391-7216-4C6A-A45C-3231582A400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739C2920-20C1-420F-A9CB-6D239F62CE5F}"/>
              </a:ext>
            </a:extLst>
          </p:cNvPr>
          <p:cNvSpPr>
            <a:spLocks noGrp="1"/>
          </p:cNvSpPr>
          <p:nvPr>
            <p:ph type="sldNum" sz="quarter" idx="12"/>
          </p:nvPr>
        </p:nvSpPr>
        <p:spPr/>
        <p:txBody>
          <a:bodyPr/>
          <a:lstStyle/>
          <a:p>
            <a:fld id="{3F18A6C4-4975-46FD-BAAC-B88BF4421AF9}" type="slidenum">
              <a:rPr lang="es-CO" smtClean="0"/>
              <a:t>‹Nº›</a:t>
            </a:fld>
            <a:endParaRPr lang="es-CO"/>
          </a:p>
        </p:txBody>
      </p:sp>
    </p:spTree>
    <p:extLst>
      <p:ext uri="{BB962C8B-B14F-4D97-AF65-F5344CB8AC3E}">
        <p14:creationId xmlns:p14="http://schemas.microsoft.com/office/powerpoint/2010/main" val="4090439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91618B4-7F13-415E-A674-F93000EF0D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xmlns="" id="{C731006B-3051-45F7-9849-1516B8CF51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xmlns="" id="{B9D98D6F-4A7F-4029-9010-D1CFEB40D4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B6B1D52D-A68F-4E5F-97B7-05550E45914A}"/>
              </a:ext>
            </a:extLst>
          </p:cNvPr>
          <p:cNvSpPr>
            <a:spLocks noGrp="1"/>
          </p:cNvSpPr>
          <p:nvPr>
            <p:ph type="dt" sz="half" idx="10"/>
          </p:nvPr>
        </p:nvSpPr>
        <p:spPr/>
        <p:txBody>
          <a:bodyPr/>
          <a:lstStyle/>
          <a:p>
            <a:fld id="{271149BF-877D-4A0B-99BC-0B9FC68B24B1}" type="datetimeFigureOut">
              <a:rPr lang="es-CO" smtClean="0"/>
              <a:t>22/10/2018</a:t>
            </a:fld>
            <a:endParaRPr lang="es-CO"/>
          </a:p>
        </p:txBody>
      </p:sp>
      <p:sp>
        <p:nvSpPr>
          <p:cNvPr id="6" name="Marcador de pie de página 5">
            <a:extLst>
              <a:ext uri="{FF2B5EF4-FFF2-40B4-BE49-F238E27FC236}">
                <a16:creationId xmlns:a16="http://schemas.microsoft.com/office/drawing/2014/main" xmlns="" id="{5A0209D1-D87C-4D3C-8324-2F23EC77F28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66710DC6-BEDC-4927-89B1-2265FB4B020C}"/>
              </a:ext>
            </a:extLst>
          </p:cNvPr>
          <p:cNvSpPr>
            <a:spLocks noGrp="1"/>
          </p:cNvSpPr>
          <p:nvPr>
            <p:ph type="sldNum" sz="quarter" idx="12"/>
          </p:nvPr>
        </p:nvSpPr>
        <p:spPr/>
        <p:txBody>
          <a:bodyPr/>
          <a:lstStyle/>
          <a:p>
            <a:fld id="{3F18A6C4-4975-46FD-BAAC-B88BF4421AF9}" type="slidenum">
              <a:rPr lang="es-CO" smtClean="0"/>
              <a:t>‹Nº›</a:t>
            </a:fld>
            <a:endParaRPr lang="es-CO"/>
          </a:p>
        </p:txBody>
      </p:sp>
    </p:spTree>
    <p:extLst>
      <p:ext uri="{BB962C8B-B14F-4D97-AF65-F5344CB8AC3E}">
        <p14:creationId xmlns:p14="http://schemas.microsoft.com/office/powerpoint/2010/main" val="888823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69139E3F-D4F7-4389-8C1B-AB3FC41066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5ADAB1B0-8376-43BA-9480-F11AF9840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A06E7182-9AD5-4A2D-B3F4-8E5D57022F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149BF-877D-4A0B-99BC-0B9FC68B24B1}" type="datetimeFigureOut">
              <a:rPr lang="es-CO" smtClean="0"/>
              <a:t>22/10/2018</a:t>
            </a:fld>
            <a:endParaRPr lang="es-CO"/>
          </a:p>
        </p:txBody>
      </p:sp>
      <p:sp>
        <p:nvSpPr>
          <p:cNvPr id="5" name="Marcador de pie de página 4">
            <a:extLst>
              <a:ext uri="{FF2B5EF4-FFF2-40B4-BE49-F238E27FC236}">
                <a16:creationId xmlns:a16="http://schemas.microsoft.com/office/drawing/2014/main" xmlns="" id="{0985E8D5-D935-4FB0-A14E-ED963B6F37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xmlns="" id="{7B019EBE-44D3-495E-99DA-7F9CAC21A3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18A6C4-4975-46FD-BAAC-B88BF4421AF9}" type="slidenum">
              <a:rPr lang="es-CO" smtClean="0"/>
              <a:t>‹Nº›</a:t>
            </a:fld>
            <a:endParaRPr lang="es-CO"/>
          </a:p>
        </p:txBody>
      </p:sp>
    </p:spTree>
    <p:extLst>
      <p:ext uri="{BB962C8B-B14F-4D97-AF65-F5344CB8AC3E}">
        <p14:creationId xmlns:p14="http://schemas.microsoft.com/office/powerpoint/2010/main" val="3192466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C3D07B38-3222-4A79-92CC-FC8A142B4657}"/>
              </a:ext>
            </a:extLst>
          </p:cNvPr>
          <p:cNvSpPr txBox="1"/>
          <p:nvPr/>
        </p:nvSpPr>
        <p:spPr>
          <a:xfrm>
            <a:off x="635949" y="1046045"/>
            <a:ext cx="3760828" cy="2677656"/>
          </a:xfrm>
          <a:prstGeom prst="rect">
            <a:avLst/>
          </a:prstGeom>
          <a:noFill/>
        </p:spPr>
        <p:txBody>
          <a:bodyPr wrap="square" rtlCol="0">
            <a:spAutoFit/>
          </a:bodyPr>
          <a:lstStyle/>
          <a:p>
            <a:pPr algn="ctr"/>
            <a:r>
              <a:rPr lang="es-CO" sz="2800" b="1" dirty="0">
                <a:solidFill>
                  <a:schemeClr val="accent1">
                    <a:lumMod val="50000"/>
                  </a:schemeClr>
                </a:solidFill>
              </a:rPr>
              <a:t>COMPETITIVIDAD DE LAS ORGANIZACIONES, A PARTIR DE LA INCURSIÓN EN LA DIGITALIZACIÓN EMPRESARIAL</a:t>
            </a:r>
          </a:p>
        </p:txBody>
      </p:sp>
      <p:pic>
        <p:nvPicPr>
          <p:cNvPr id="3074" name="Picture 2" descr="Resultado de imagen para DIGITALIZACION">
            <a:extLst>
              <a:ext uri="{FF2B5EF4-FFF2-40B4-BE49-F238E27FC236}">
                <a16:creationId xmlns:a16="http://schemas.microsoft.com/office/drawing/2014/main" xmlns="" id="{7727D067-D29A-415F-8C31-154CB5230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9472" y="1156770"/>
            <a:ext cx="6328750" cy="367962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2B32797F-AF31-4807-A1C1-F40F89F7C7F1}"/>
              </a:ext>
            </a:extLst>
          </p:cNvPr>
          <p:cNvSpPr txBox="1"/>
          <p:nvPr/>
        </p:nvSpPr>
        <p:spPr>
          <a:xfrm>
            <a:off x="530738" y="4120303"/>
            <a:ext cx="4283634" cy="1200329"/>
          </a:xfrm>
          <a:prstGeom prst="rect">
            <a:avLst/>
          </a:prstGeom>
          <a:noFill/>
        </p:spPr>
        <p:txBody>
          <a:bodyPr wrap="square" rtlCol="0">
            <a:spAutoFit/>
          </a:bodyPr>
          <a:lstStyle/>
          <a:p>
            <a:pPr algn="ctr"/>
            <a:r>
              <a:rPr lang="es-CO" b="1" dirty="0">
                <a:solidFill>
                  <a:schemeClr val="accent1">
                    <a:lumMod val="50000"/>
                  </a:schemeClr>
                </a:solidFill>
              </a:rPr>
              <a:t>Segundo Congreso de Comunicación social y publicidad. Feedback: comunicación y publicidad en la Era de los contenidos digitales</a:t>
            </a:r>
            <a:r>
              <a:rPr lang="es-CO" sz="1600" b="1" dirty="0">
                <a:solidFill>
                  <a:schemeClr val="accent1">
                    <a:lumMod val="50000"/>
                  </a:schemeClr>
                </a:solidFill>
              </a:rPr>
              <a:t>.</a:t>
            </a:r>
          </a:p>
        </p:txBody>
      </p:sp>
      <p:cxnSp>
        <p:nvCxnSpPr>
          <p:cNvPr id="7" name="Conector recto 6">
            <a:extLst>
              <a:ext uri="{FF2B5EF4-FFF2-40B4-BE49-F238E27FC236}">
                <a16:creationId xmlns:a16="http://schemas.microsoft.com/office/drawing/2014/main" xmlns="" id="{30D3AB02-87BF-49E1-BEB1-3F858750610B}"/>
              </a:ext>
            </a:extLst>
          </p:cNvPr>
          <p:cNvCxnSpPr/>
          <p:nvPr/>
        </p:nvCxnSpPr>
        <p:spPr>
          <a:xfrm>
            <a:off x="635949" y="3855903"/>
            <a:ext cx="37608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170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B6019AC3-F543-4711-B41A-85EE6C6535E1}"/>
              </a:ext>
            </a:extLst>
          </p:cNvPr>
          <p:cNvSpPr/>
          <p:nvPr/>
        </p:nvSpPr>
        <p:spPr>
          <a:xfrm>
            <a:off x="393193" y="695025"/>
            <a:ext cx="11420856" cy="458780"/>
          </a:xfrm>
          <a:prstGeom prst="rect">
            <a:avLst/>
          </a:prstGeom>
          <a:solidFill>
            <a:schemeClr val="bg1"/>
          </a:solidFill>
        </p:spPr>
        <p:txBody>
          <a:bodyPr wrap="square">
            <a:spAutoFit/>
          </a:bodyPr>
          <a:lstStyle/>
          <a:p>
            <a:pPr algn="ctr">
              <a:lnSpc>
                <a:spcPct val="107000"/>
              </a:lnSpc>
              <a:spcAft>
                <a:spcPts val="0"/>
              </a:spcAft>
            </a:pPr>
            <a:r>
              <a:rPr lang="es-ES" sz="24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¿Cómo se integra la digitalización y la competitividad en las organizaciones?</a:t>
            </a:r>
          </a:p>
        </p:txBody>
      </p:sp>
      <p:sp>
        <p:nvSpPr>
          <p:cNvPr id="7" name="Rectángulo 6">
            <a:extLst>
              <a:ext uri="{FF2B5EF4-FFF2-40B4-BE49-F238E27FC236}">
                <a16:creationId xmlns:a16="http://schemas.microsoft.com/office/drawing/2014/main" xmlns="" id="{409EB2AD-6051-4C6A-B994-A5363CBCF01D}"/>
              </a:ext>
            </a:extLst>
          </p:cNvPr>
          <p:cNvSpPr/>
          <p:nvPr/>
        </p:nvSpPr>
        <p:spPr>
          <a:xfrm>
            <a:off x="843101" y="2104111"/>
            <a:ext cx="6657893" cy="2677656"/>
          </a:xfrm>
          <a:prstGeom prst="rect">
            <a:avLst/>
          </a:prstGeom>
        </p:spPr>
        <p:txBody>
          <a:bodyPr wrap="square">
            <a:spAutoFit/>
          </a:bodyPr>
          <a:lstStyle/>
          <a:p>
            <a:pPr algn="just"/>
            <a:r>
              <a:rPr lang="es-CO" sz="2400" dirty="0">
                <a:solidFill>
                  <a:schemeClr val="accent1">
                    <a:lumMod val="50000"/>
                  </a:schemeClr>
                </a:solidFill>
              </a:rPr>
              <a:t>La capacidad de una organización para mantener o incrementar su participación en el mercado basada en nuevas estrategias empresariales, en un sostenido crecimiento de la productividad, en la capacidad interempresarial para participar en negociaciones con diferentes instituciones y otras compañías dentro de su ambiente. </a:t>
            </a:r>
          </a:p>
        </p:txBody>
      </p:sp>
      <p:pic>
        <p:nvPicPr>
          <p:cNvPr id="2050" name="Picture 2" descr="Resultado de imagen para competitividad">
            <a:extLst>
              <a:ext uri="{FF2B5EF4-FFF2-40B4-BE49-F238E27FC236}">
                <a16:creationId xmlns:a16="http://schemas.microsoft.com/office/drawing/2014/main" xmlns="" id="{AB26FE28-881E-4A16-9A85-13AE07AD2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522" y="2184952"/>
            <a:ext cx="3458817" cy="248809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xmlns="" id="{7FA11660-07C5-48DA-A443-074E08AE4D4D}"/>
              </a:ext>
            </a:extLst>
          </p:cNvPr>
          <p:cNvSpPr/>
          <p:nvPr/>
        </p:nvSpPr>
        <p:spPr>
          <a:xfrm>
            <a:off x="1095111" y="1416759"/>
            <a:ext cx="8000973" cy="461665"/>
          </a:xfrm>
          <a:prstGeom prst="rect">
            <a:avLst/>
          </a:prstGeom>
        </p:spPr>
        <p:txBody>
          <a:bodyPr wrap="none">
            <a:spAutoFit/>
          </a:bodyPr>
          <a:lstStyle/>
          <a:p>
            <a:pPr algn="just"/>
            <a:r>
              <a:rPr lang="es-CO" sz="2400" b="1" dirty="0">
                <a:solidFill>
                  <a:schemeClr val="accent1">
                    <a:lumMod val="50000"/>
                  </a:schemeClr>
                </a:solidFill>
              </a:rPr>
              <a:t>Solleiro y Castañón (2005) la definen la competitividad como:</a:t>
            </a:r>
          </a:p>
        </p:txBody>
      </p:sp>
      <p:sp>
        <p:nvSpPr>
          <p:cNvPr id="3" name="CuadroTexto 2">
            <a:extLst>
              <a:ext uri="{FF2B5EF4-FFF2-40B4-BE49-F238E27FC236}">
                <a16:creationId xmlns:a16="http://schemas.microsoft.com/office/drawing/2014/main" xmlns="" id="{9321B671-7A3D-42A8-8AA5-C0C1CAC977B8}"/>
              </a:ext>
            </a:extLst>
          </p:cNvPr>
          <p:cNvSpPr txBox="1"/>
          <p:nvPr/>
        </p:nvSpPr>
        <p:spPr>
          <a:xfrm>
            <a:off x="7827264" y="4781767"/>
            <a:ext cx="3255264" cy="646331"/>
          </a:xfrm>
          <a:prstGeom prst="rect">
            <a:avLst/>
          </a:prstGeom>
          <a:noFill/>
        </p:spPr>
        <p:txBody>
          <a:bodyPr wrap="square" rtlCol="0">
            <a:spAutoFit/>
          </a:bodyPr>
          <a:lstStyle/>
          <a:p>
            <a:pPr algn="ctr"/>
            <a:r>
              <a:rPr lang="es-CO" b="1" dirty="0">
                <a:solidFill>
                  <a:schemeClr val="accent1">
                    <a:lumMod val="50000"/>
                  </a:schemeClr>
                </a:solidFill>
              </a:rPr>
              <a:t>El término surge en el mundo de la administración de empresas</a:t>
            </a:r>
          </a:p>
        </p:txBody>
      </p:sp>
    </p:spTree>
    <p:extLst>
      <p:ext uri="{BB962C8B-B14F-4D97-AF65-F5344CB8AC3E}">
        <p14:creationId xmlns:p14="http://schemas.microsoft.com/office/powerpoint/2010/main" val="1479711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xmlns="" id="{55F2AD94-2829-4A61-AE81-3A1E09CA4288}"/>
              </a:ext>
            </a:extLst>
          </p:cNvPr>
          <p:cNvGrpSpPr/>
          <p:nvPr/>
        </p:nvGrpSpPr>
        <p:grpSpPr>
          <a:xfrm>
            <a:off x="969264" y="1022572"/>
            <a:ext cx="9601201" cy="3988580"/>
            <a:chOff x="493776" y="464788"/>
            <a:chExt cx="9601201" cy="3988580"/>
          </a:xfrm>
        </p:grpSpPr>
        <p:sp>
          <p:nvSpPr>
            <p:cNvPr id="4" name="CuadroTexto 3">
              <a:extLst>
                <a:ext uri="{FF2B5EF4-FFF2-40B4-BE49-F238E27FC236}">
                  <a16:creationId xmlns:a16="http://schemas.microsoft.com/office/drawing/2014/main" xmlns="" id="{0B9A9ADC-9833-4919-BA72-0ACC8361C264}"/>
                </a:ext>
              </a:extLst>
            </p:cNvPr>
            <p:cNvSpPr txBox="1"/>
            <p:nvPr/>
          </p:nvSpPr>
          <p:spPr>
            <a:xfrm>
              <a:off x="493776" y="464788"/>
              <a:ext cx="3849624" cy="1631216"/>
            </a:xfrm>
            <a:prstGeom prst="rect">
              <a:avLst/>
            </a:prstGeom>
            <a:solidFill>
              <a:schemeClr val="bg1"/>
            </a:solidFill>
          </p:spPr>
          <p:txBody>
            <a:bodyPr wrap="square" rtlCol="0">
              <a:spAutoFit/>
            </a:bodyPr>
            <a:lstStyle/>
            <a:p>
              <a:pPr algn="just"/>
              <a:r>
                <a:rPr lang="es-CO" sz="2000" dirty="0">
                  <a:solidFill>
                    <a:schemeClr val="accent1">
                      <a:lumMod val="50000"/>
                    </a:schemeClr>
                  </a:solidFill>
                </a:rPr>
                <a:t>Hoy día la digitalización es necesaria, porque estamos en un mundo conectado, global y digital. No hacerlo equivale a vivir en el pasado.</a:t>
              </a:r>
            </a:p>
          </p:txBody>
        </p:sp>
        <p:sp>
          <p:nvSpPr>
            <p:cNvPr id="5" name="CuadroTexto 4">
              <a:extLst>
                <a:ext uri="{FF2B5EF4-FFF2-40B4-BE49-F238E27FC236}">
                  <a16:creationId xmlns:a16="http://schemas.microsoft.com/office/drawing/2014/main" xmlns="" id="{C1E5FC85-6861-44D2-99BF-F3625EF9B530}"/>
                </a:ext>
              </a:extLst>
            </p:cNvPr>
            <p:cNvSpPr txBox="1"/>
            <p:nvPr/>
          </p:nvSpPr>
          <p:spPr>
            <a:xfrm>
              <a:off x="6096000" y="474568"/>
              <a:ext cx="3918204" cy="1938992"/>
            </a:xfrm>
            <a:prstGeom prst="rect">
              <a:avLst/>
            </a:prstGeom>
            <a:solidFill>
              <a:schemeClr val="bg1"/>
            </a:solidFill>
          </p:spPr>
          <p:txBody>
            <a:bodyPr wrap="square" rtlCol="0">
              <a:spAutoFit/>
            </a:bodyPr>
            <a:lstStyle/>
            <a:p>
              <a:pPr algn="just"/>
              <a:r>
                <a:rPr lang="es-CO" sz="2000" dirty="0">
                  <a:solidFill>
                    <a:schemeClr val="accent1">
                      <a:lumMod val="50000"/>
                    </a:schemeClr>
                  </a:solidFill>
                </a:rPr>
                <a:t>Y hay que subrayar que incrementa la participación en el mercado, sostiene la productividad y  permite la relación con diferentes organizaciones públicas y privadas (</a:t>
              </a:r>
              <a:r>
                <a:rPr lang="es-CO" sz="2000" b="1" dirty="0">
                  <a:solidFill>
                    <a:schemeClr val="accent1">
                      <a:lumMod val="50000"/>
                    </a:schemeClr>
                  </a:solidFill>
                </a:rPr>
                <a:t>Solleiro y Castañón, 2005).</a:t>
              </a:r>
              <a:endParaRPr lang="es-CO" sz="2000" dirty="0">
                <a:solidFill>
                  <a:schemeClr val="accent1">
                    <a:lumMod val="50000"/>
                  </a:schemeClr>
                </a:solidFill>
              </a:endParaRPr>
            </a:p>
          </p:txBody>
        </p:sp>
        <p:sp>
          <p:nvSpPr>
            <p:cNvPr id="6" name="Flecha: a la derecha 5">
              <a:extLst>
                <a:ext uri="{FF2B5EF4-FFF2-40B4-BE49-F238E27FC236}">
                  <a16:creationId xmlns:a16="http://schemas.microsoft.com/office/drawing/2014/main" xmlns="" id="{019D1608-B466-4BB2-A6F4-570238AC88A5}"/>
                </a:ext>
              </a:extLst>
            </p:cNvPr>
            <p:cNvSpPr/>
            <p:nvPr/>
          </p:nvSpPr>
          <p:spPr>
            <a:xfrm>
              <a:off x="4975706" y="1017323"/>
              <a:ext cx="646331" cy="653689"/>
            </a:xfrm>
            <a:prstGeom prst="rightArrow">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a:extLst>
                <a:ext uri="{FF2B5EF4-FFF2-40B4-BE49-F238E27FC236}">
                  <a16:creationId xmlns:a16="http://schemas.microsoft.com/office/drawing/2014/main" xmlns="" id="{D7E552D8-2B46-47EC-BC45-8D14A060C7A0}"/>
                </a:ext>
              </a:extLst>
            </p:cNvPr>
            <p:cNvSpPr txBox="1"/>
            <p:nvPr/>
          </p:nvSpPr>
          <p:spPr>
            <a:xfrm>
              <a:off x="2633395" y="2855447"/>
              <a:ext cx="5330952" cy="400110"/>
            </a:xfrm>
            <a:prstGeom prst="rect">
              <a:avLst/>
            </a:prstGeom>
            <a:solidFill>
              <a:schemeClr val="bg1"/>
            </a:solidFill>
          </p:spPr>
          <p:txBody>
            <a:bodyPr wrap="square" rtlCol="0">
              <a:spAutoFit/>
            </a:bodyPr>
            <a:lstStyle/>
            <a:p>
              <a:r>
                <a:rPr lang="es-CO" sz="2000" b="1" dirty="0">
                  <a:solidFill>
                    <a:schemeClr val="accent1">
                      <a:lumMod val="50000"/>
                    </a:schemeClr>
                  </a:solidFill>
                </a:rPr>
                <a:t>Lo anterior nos lleva a la siguiente pregunta:</a:t>
              </a:r>
            </a:p>
          </p:txBody>
        </p:sp>
        <p:sp>
          <p:nvSpPr>
            <p:cNvPr id="9" name="Rectángulo 8">
              <a:extLst>
                <a:ext uri="{FF2B5EF4-FFF2-40B4-BE49-F238E27FC236}">
                  <a16:creationId xmlns:a16="http://schemas.microsoft.com/office/drawing/2014/main" xmlns="" id="{83D09AB0-7C85-4CAF-B0A5-F49F8A3D7A7D}"/>
                </a:ext>
              </a:extLst>
            </p:cNvPr>
            <p:cNvSpPr/>
            <p:nvPr/>
          </p:nvSpPr>
          <p:spPr>
            <a:xfrm>
              <a:off x="493777" y="3719000"/>
              <a:ext cx="9601200" cy="734368"/>
            </a:xfrm>
            <a:prstGeom prst="rect">
              <a:avLst/>
            </a:prstGeom>
            <a:solidFill>
              <a:schemeClr val="bg1"/>
            </a:solidFill>
          </p:spPr>
          <p:txBody>
            <a:bodyPr wrap="square">
              <a:spAutoFit/>
            </a:bodyPr>
            <a:lstStyle/>
            <a:p>
              <a:pPr algn="ctr">
                <a:lnSpc>
                  <a:spcPct val="107000"/>
                </a:lnSpc>
                <a:spcAft>
                  <a:spcPts val="0"/>
                </a:spcAft>
              </a:pPr>
              <a:r>
                <a:rPr lang="es-ES" sz="20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¿Cuál es el rol del comunicador en las organizaciones que digitalizan su proceso productivo para volverse más competitivas?</a:t>
              </a:r>
              <a:endParaRPr lang="es-CO" sz="20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179663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xmlns="" id="{313B15BA-D049-47AC-A82A-A4A643C495BC}"/>
              </a:ext>
            </a:extLst>
          </p:cNvPr>
          <p:cNvGrpSpPr/>
          <p:nvPr/>
        </p:nvGrpSpPr>
        <p:grpSpPr>
          <a:xfrm>
            <a:off x="1262138" y="838995"/>
            <a:ext cx="9216885" cy="3888027"/>
            <a:chOff x="841514" y="1442499"/>
            <a:chExt cx="9216885" cy="3888027"/>
          </a:xfrm>
        </p:grpSpPr>
        <p:sp>
          <p:nvSpPr>
            <p:cNvPr id="2" name="CuadroTexto 1">
              <a:extLst>
                <a:ext uri="{FF2B5EF4-FFF2-40B4-BE49-F238E27FC236}">
                  <a16:creationId xmlns:a16="http://schemas.microsoft.com/office/drawing/2014/main" xmlns="" id="{AFC9A1AE-59AD-40EB-8DFB-57FDA402302E}"/>
                </a:ext>
              </a:extLst>
            </p:cNvPr>
            <p:cNvSpPr txBox="1"/>
            <p:nvPr/>
          </p:nvSpPr>
          <p:spPr>
            <a:xfrm>
              <a:off x="939844" y="1442499"/>
              <a:ext cx="6228522" cy="1938992"/>
            </a:xfrm>
            <a:prstGeom prst="rect">
              <a:avLst/>
            </a:prstGeom>
            <a:solidFill>
              <a:schemeClr val="bg1"/>
            </a:solidFill>
          </p:spPr>
          <p:txBody>
            <a:bodyPr wrap="square" rtlCol="0">
              <a:spAutoFit/>
            </a:bodyPr>
            <a:lstStyle/>
            <a:p>
              <a:pPr algn="just"/>
              <a:r>
                <a:rPr lang="es-CO" sz="2400" dirty="0">
                  <a:solidFill>
                    <a:schemeClr val="accent1">
                      <a:lumMod val="50000"/>
                    </a:schemeClr>
                  </a:solidFill>
                </a:rPr>
                <a:t>Desde la perspectiva de Manucci (2004) el rol del comunicador pasa por:</a:t>
              </a:r>
            </a:p>
            <a:p>
              <a:pPr algn="just"/>
              <a:endParaRPr lang="es-CO" sz="2400" dirty="0">
                <a:solidFill>
                  <a:schemeClr val="accent1">
                    <a:lumMod val="50000"/>
                  </a:schemeClr>
                </a:solidFill>
              </a:endParaRPr>
            </a:p>
            <a:p>
              <a:pPr algn="ctr"/>
              <a:r>
                <a:rPr lang="es-CO" sz="2400" b="1" dirty="0">
                  <a:solidFill>
                    <a:schemeClr val="accent1">
                      <a:lumMod val="50000"/>
                    </a:schemeClr>
                  </a:solidFill>
                </a:rPr>
                <a:t>Gestionar los símbolos que comparte la organización con sus públicos </a:t>
              </a:r>
            </a:p>
          </p:txBody>
        </p:sp>
        <p:pic>
          <p:nvPicPr>
            <p:cNvPr id="4098" name="Picture 2" descr="Resultado de imagen para comunicacion estrategica marcelo manucci">
              <a:extLst>
                <a:ext uri="{FF2B5EF4-FFF2-40B4-BE49-F238E27FC236}">
                  <a16:creationId xmlns:a16="http://schemas.microsoft.com/office/drawing/2014/main" xmlns="" id="{012E5A10-453E-4894-8FE1-96F78CCBC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6344" y="1615779"/>
              <a:ext cx="1656768" cy="1626704"/>
            </a:xfrm>
            <a:prstGeom prst="rect">
              <a:avLst/>
            </a:prstGeom>
            <a:noFill/>
            <a:ln w="3175">
              <a:solidFill>
                <a:schemeClr val="accent1">
                  <a:lumMod val="50000"/>
                </a:schemeClr>
              </a:solidFill>
            </a:ln>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xmlns="" id="{12ADBB75-CB4E-40F6-B934-035E86B13CFF}"/>
                </a:ext>
              </a:extLst>
            </p:cNvPr>
            <p:cNvSpPr txBox="1"/>
            <p:nvPr/>
          </p:nvSpPr>
          <p:spPr>
            <a:xfrm>
              <a:off x="7951057" y="3251004"/>
              <a:ext cx="2107342" cy="400110"/>
            </a:xfrm>
            <a:prstGeom prst="rect">
              <a:avLst/>
            </a:prstGeom>
            <a:noFill/>
          </p:spPr>
          <p:txBody>
            <a:bodyPr wrap="square" rtlCol="0">
              <a:spAutoFit/>
            </a:bodyPr>
            <a:lstStyle/>
            <a:p>
              <a:r>
                <a:rPr lang="es-CO" sz="2000" b="1" dirty="0">
                  <a:solidFill>
                    <a:schemeClr val="accent1">
                      <a:lumMod val="50000"/>
                    </a:schemeClr>
                  </a:solidFill>
                </a:rPr>
                <a:t>Marcelo Manucci</a:t>
              </a:r>
            </a:p>
          </p:txBody>
        </p:sp>
        <p:cxnSp>
          <p:nvCxnSpPr>
            <p:cNvPr id="6" name="Conector recto 5">
              <a:extLst>
                <a:ext uri="{FF2B5EF4-FFF2-40B4-BE49-F238E27FC236}">
                  <a16:creationId xmlns:a16="http://schemas.microsoft.com/office/drawing/2014/main" xmlns="" id="{6E8E4DBA-66E2-47BA-BBFE-9F9F421CBAF1}"/>
                </a:ext>
              </a:extLst>
            </p:cNvPr>
            <p:cNvCxnSpPr>
              <a:cxnSpLocks/>
            </p:cNvCxnSpPr>
            <p:nvPr/>
          </p:nvCxnSpPr>
          <p:spPr>
            <a:xfrm>
              <a:off x="841514" y="3790122"/>
              <a:ext cx="9203634"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xmlns="" id="{3CC3316C-679D-4C95-A58C-8265FC0D4D0F}"/>
                </a:ext>
              </a:extLst>
            </p:cNvPr>
            <p:cNvSpPr/>
            <p:nvPr/>
          </p:nvSpPr>
          <p:spPr>
            <a:xfrm>
              <a:off x="841514" y="4130197"/>
              <a:ext cx="9203634" cy="1200329"/>
            </a:xfrm>
            <a:prstGeom prst="rect">
              <a:avLst/>
            </a:prstGeom>
            <a:solidFill>
              <a:schemeClr val="bg1"/>
            </a:solidFill>
          </p:spPr>
          <p:txBody>
            <a:bodyPr wrap="square">
              <a:spAutoFit/>
            </a:bodyPr>
            <a:lstStyle/>
            <a:p>
              <a:pPr algn="just"/>
              <a:r>
                <a:rPr lang="es-CO" sz="2400" b="1" dirty="0">
                  <a:solidFill>
                    <a:schemeClr val="accent1">
                      <a:lumMod val="50000"/>
                    </a:schemeClr>
                  </a:solidFill>
                </a:rPr>
                <a:t>Además, para Manucci (2004), el encuentro entre la cultura corporativa y la tecnología permite sistematizar y sintetizar un proceso de diálogo</a:t>
              </a:r>
              <a:r>
                <a:rPr lang="es-CO" sz="2400" dirty="0">
                  <a:solidFill>
                    <a:schemeClr val="accent1">
                      <a:lumMod val="50000"/>
                    </a:schemeClr>
                  </a:solidFill>
                </a:rPr>
                <a:t> </a:t>
              </a:r>
              <a:r>
                <a:rPr lang="es-CO" sz="2400" b="1" dirty="0">
                  <a:solidFill>
                    <a:schemeClr val="accent1">
                      <a:lumMod val="50000"/>
                    </a:schemeClr>
                  </a:solidFill>
                </a:rPr>
                <a:t>para llegar al diseño de alternativas de acción en las organizaciones</a:t>
              </a:r>
              <a:r>
                <a:rPr lang="es-CO" sz="2400" dirty="0">
                  <a:solidFill>
                    <a:schemeClr val="accent1">
                      <a:lumMod val="50000"/>
                    </a:schemeClr>
                  </a:solidFill>
                </a:rPr>
                <a:t>. </a:t>
              </a:r>
            </a:p>
          </p:txBody>
        </p:sp>
      </p:grpSp>
    </p:spTree>
    <p:extLst>
      <p:ext uri="{BB962C8B-B14F-4D97-AF65-F5344CB8AC3E}">
        <p14:creationId xmlns:p14="http://schemas.microsoft.com/office/powerpoint/2010/main" val="2942962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26DF1186-2284-4F05-9CBF-7D9E9E001E5E}"/>
              </a:ext>
            </a:extLst>
          </p:cNvPr>
          <p:cNvSpPr/>
          <p:nvPr/>
        </p:nvSpPr>
        <p:spPr>
          <a:xfrm>
            <a:off x="824815" y="853500"/>
            <a:ext cx="9891423" cy="4524315"/>
          </a:xfrm>
          <a:prstGeom prst="rect">
            <a:avLst/>
          </a:prstGeom>
          <a:solidFill>
            <a:schemeClr val="bg1"/>
          </a:solidFill>
        </p:spPr>
        <p:txBody>
          <a:bodyPr wrap="square">
            <a:spAutoFit/>
          </a:bodyPr>
          <a:lstStyle/>
          <a:p>
            <a:pPr algn="just"/>
            <a:r>
              <a:rPr lang="es-CO" sz="2400" b="1" i="1" dirty="0">
                <a:solidFill>
                  <a:schemeClr val="accent1">
                    <a:lumMod val="50000"/>
                  </a:schemeClr>
                </a:solidFill>
              </a:rPr>
              <a:t>Las organizaciones deben implementar herramientas para el diseño y la planificación de intervenciones efectivas, que ayuden al logro de sus objetivos, a partir del conocimiento de sus interacciones con dicho entorno y la articulación de vínculos estratégicos con los stakeholders o públicos de interés.</a:t>
            </a:r>
          </a:p>
          <a:p>
            <a:pPr algn="just"/>
            <a:endParaRPr lang="es-CO" sz="2400" b="1" i="1" dirty="0">
              <a:solidFill>
                <a:schemeClr val="accent1">
                  <a:lumMod val="50000"/>
                </a:schemeClr>
              </a:solidFill>
            </a:endParaRPr>
          </a:p>
          <a:p>
            <a:pPr algn="just"/>
            <a:endParaRPr lang="es-CO" sz="2400" dirty="0">
              <a:solidFill>
                <a:schemeClr val="accent1">
                  <a:lumMod val="50000"/>
                </a:schemeClr>
              </a:solidFill>
            </a:endParaRPr>
          </a:p>
          <a:p>
            <a:pPr algn="just"/>
            <a:r>
              <a:rPr lang="es-CO" sz="2400" b="1" i="1" dirty="0">
                <a:solidFill>
                  <a:schemeClr val="accent1">
                    <a:lumMod val="50000"/>
                  </a:schemeClr>
                </a:solidFill>
              </a:rPr>
              <a:t>En otras palabras, la gestión de la comunicación estratégica es necesaria para preparar la organización para “reducir la incertidumbre, aprovechar las oportunidades y asumir posiciones de transformación y cambio” Barrero &amp; Palacios (2015). </a:t>
            </a:r>
          </a:p>
          <a:p>
            <a:pPr algn="just"/>
            <a:endParaRPr lang="es-CO" sz="2400" dirty="0">
              <a:solidFill>
                <a:schemeClr val="accent1">
                  <a:lumMod val="50000"/>
                </a:schemeClr>
              </a:solidFill>
            </a:endParaRPr>
          </a:p>
        </p:txBody>
      </p:sp>
      <p:cxnSp>
        <p:nvCxnSpPr>
          <p:cNvPr id="3" name="Conector recto 2">
            <a:extLst>
              <a:ext uri="{FF2B5EF4-FFF2-40B4-BE49-F238E27FC236}">
                <a16:creationId xmlns:a16="http://schemas.microsoft.com/office/drawing/2014/main" xmlns="" id="{779643D1-E887-4369-85EC-EB6B747162A4}"/>
              </a:ext>
            </a:extLst>
          </p:cNvPr>
          <p:cNvCxnSpPr>
            <a:cxnSpLocks/>
          </p:cNvCxnSpPr>
          <p:nvPr/>
        </p:nvCxnSpPr>
        <p:spPr>
          <a:xfrm>
            <a:off x="1112520" y="3066818"/>
            <a:ext cx="905256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93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xmlns="" id="{B08BF43E-B0E5-4E13-A659-3A52E26B0A75}"/>
              </a:ext>
            </a:extLst>
          </p:cNvPr>
          <p:cNvGrpSpPr/>
          <p:nvPr/>
        </p:nvGrpSpPr>
        <p:grpSpPr>
          <a:xfrm>
            <a:off x="1836420" y="582382"/>
            <a:ext cx="8196470" cy="5699768"/>
            <a:chOff x="2101596" y="582382"/>
            <a:chExt cx="8196470" cy="5699768"/>
          </a:xfrm>
        </p:grpSpPr>
        <p:sp>
          <p:nvSpPr>
            <p:cNvPr id="5" name="CuadroTexto 4">
              <a:extLst>
                <a:ext uri="{FF2B5EF4-FFF2-40B4-BE49-F238E27FC236}">
                  <a16:creationId xmlns:a16="http://schemas.microsoft.com/office/drawing/2014/main" xmlns="" id="{9B6B8DEF-DDF7-428C-8E32-C31C9B1D0957}"/>
                </a:ext>
              </a:extLst>
            </p:cNvPr>
            <p:cNvSpPr txBox="1"/>
            <p:nvPr/>
          </p:nvSpPr>
          <p:spPr>
            <a:xfrm>
              <a:off x="2767826" y="582382"/>
              <a:ext cx="7300055" cy="523220"/>
            </a:xfrm>
            <a:prstGeom prst="rect">
              <a:avLst/>
            </a:prstGeom>
            <a:solidFill>
              <a:schemeClr val="bg1"/>
            </a:solidFill>
          </p:spPr>
          <p:txBody>
            <a:bodyPr wrap="square" rtlCol="0">
              <a:spAutoFit/>
            </a:bodyPr>
            <a:lstStyle/>
            <a:p>
              <a:r>
                <a:rPr lang="es-CO" sz="2800" dirty="0">
                  <a:solidFill>
                    <a:schemeClr val="accent1">
                      <a:lumMod val="50000"/>
                    </a:schemeClr>
                  </a:solidFill>
                </a:rPr>
                <a:t>Hay que pasar del comunicador análogo al digital</a:t>
              </a:r>
            </a:p>
          </p:txBody>
        </p:sp>
        <p:sp>
          <p:nvSpPr>
            <p:cNvPr id="7" name="CuadroTexto 6">
              <a:extLst>
                <a:ext uri="{FF2B5EF4-FFF2-40B4-BE49-F238E27FC236}">
                  <a16:creationId xmlns:a16="http://schemas.microsoft.com/office/drawing/2014/main" xmlns="" id="{7E3052CD-2EF3-4A65-B3AB-86425D3B384F}"/>
                </a:ext>
              </a:extLst>
            </p:cNvPr>
            <p:cNvSpPr txBox="1"/>
            <p:nvPr/>
          </p:nvSpPr>
          <p:spPr>
            <a:xfrm>
              <a:off x="2342299" y="4343158"/>
              <a:ext cx="7725582" cy="1938992"/>
            </a:xfrm>
            <a:prstGeom prst="rect">
              <a:avLst/>
            </a:prstGeom>
            <a:solidFill>
              <a:schemeClr val="bg1"/>
            </a:solidFill>
          </p:spPr>
          <p:txBody>
            <a:bodyPr wrap="square" rtlCol="0">
              <a:spAutoFit/>
            </a:bodyPr>
            <a:lstStyle/>
            <a:p>
              <a:pPr algn="ctr"/>
              <a:r>
                <a:rPr lang="es-CO" sz="2400" b="1" dirty="0">
                  <a:solidFill>
                    <a:schemeClr val="accent1">
                      <a:lumMod val="50000"/>
                    </a:schemeClr>
                  </a:solidFill>
                </a:rPr>
                <a:t>Tener la capacidad de gestionar el sitio Web de la organización, usar redes sociales (Facebook, Twitter e Instagram, etc.), desarrollar campañas a través de correos electrónicos, usar blogs y webinars (</a:t>
              </a:r>
              <a:r>
                <a:rPr lang="en-US" sz="2400" b="1" dirty="0">
                  <a:solidFill>
                    <a:srgbClr val="002060"/>
                  </a:solidFill>
                </a:rPr>
                <a:t>Patrutiu-Baltes, 2016). </a:t>
              </a:r>
              <a:endParaRPr lang="es-CO" sz="2400" dirty="0">
                <a:solidFill>
                  <a:srgbClr val="002060"/>
                </a:solidFill>
              </a:endParaRPr>
            </a:p>
            <a:p>
              <a:pPr algn="ctr"/>
              <a:endParaRPr lang="es-CO" sz="2400" b="1" dirty="0">
                <a:solidFill>
                  <a:schemeClr val="accent1">
                    <a:lumMod val="50000"/>
                  </a:schemeClr>
                </a:solidFill>
              </a:endParaRPr>
            </a:p>
          </p:txBody>
        </p:sp>
        <p:cxnSp>
          <p:nvCxnSpPr>
            <p:cNvPr id="10" name="Conector recto 9">
              <a:extLst>
                <a:ext uri="{FF2B5EF4-FFF2-40B4-BE49-F238E27FC236}">
                  <a16:creationId xmlns:a16="http://schemas.microsoft.com/office/drawing/2014/main" xmlns="" id="{4ACCF206-3226-4266-A431-B72EF9A5CDD6}"/>
                </a:ext>
              </a:extLst>
            </p:cNvPr>
            <p:cNvCxnSpPr/>
            <p:nvPr/>
          </p:nvCxnSpPr>
          <p:spPr>
            <a:xfrm>
              <a:off x="2101596" y="4202956"/>
              <a:ext cx="819647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5126" name="Picture 6" descr="Imagen relacionada">
              <a:extLst>
                <a:ext uri="{FF2B5EF4-FFF2-40B4-BE49-F238E27FC236}">
                  <a16:creationId xmlns:a16="http://schemas.microsoft.com/office/drawing/2014/main" xmlns="" id="{1EA69F7B-B35E-428D-9CAD-3EA5E1A384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961" y="1472188"/>
              <a:ext cx="3341440" cy="2461032"/>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pic>
          <p:nvPicPr>
            <p:cNvPr id="5128" name="Picture 8" descr="Resultado de imagen para comunicador digital">
              <a:extLst>
                <a:ext uri="{FF2B5EF4-FFF2-40B4-BE49-F238E27FC236}">
                  <a16:creationId xmlns:a16="http://schemas.microsoft.com/office/drawing/2014/main" xmlns="" id="{BCDE1EEA-8FFB-48CB-9276-9F4462F82B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1" y="1472185"/>
              <a:ext cx="3592465" cy="246103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xmlns="" id="{E331B549-4A6C-40BB-BE4E-164EB32832AB}"/>
                </a:ext>
              </a:extLst>
            </p:cNvPr>
            <p:cNvSpPr txBox="1"/>
            <p:nvPr/>
          </p:nvSpPr>
          <p:spPr>
            <a:xfrm>
              <a:off x="5751775" y="2526411"/>
              <a:ext cx="1086047" cy="830997"/>
            </a:xfrm>
            <a:prstGeom prst="rect">
              <a:avLst/>
            </a:prstGeom>
            <a:noFill/>
          </p:spPr>
          <p:txBody>
            <a:bodyPr wrap="square" rtlCol="0">
              <a:spAutoFit/>
            </a:bodyPr>
            <a:lstStyle/>
            <a:p>
              <a:r>
                <a:rPr lang="es-CO" sz="4800" dirty="0">
                  <a:solidFill>
                    <a:schemeClr val="accent1">
                      <a:lumMod val="50000"/>
                    </a:schemeClr>
                  </a:solidFill>
                </a:rPr>
                <a:t>VS.</a:t>
              </a:r>
            </a:p>
          </p:txBody>
        </p:sp>
      </p:grpSp>
    </p:spTree>
    <p:extLst>
      <p:ext uri="{BB962C8B-B14F-4D97-AF65-F5344CB8AC3E}">
        <p14:creationId xmlns:p14="http://schemas.microsoft.com/office/powerpoint/2010/main" val="2209955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xmlns="" id="{0282DEA0-A37F-40F5-8D5E-00AAEE051D7C}"/>
              </a:ext>
            </a:extLst>
          </p:cNvPr>
          <p:cNvSpPr txBox="1"/>
          <p:nvPr/>
        </p:nvSpPr>
        <p:spPr>
          <a:xfrm>
            <a:off x="1328646" y="1044872"/>
            <a:ext cx="4036568" cy="4247317"/>
          </a:xfrm>
          <a:prstGeom prst="rect">
            <a:avLst/>
          </a:prstGeom>
          <a:solidFill>
            <a:schemeClr val="bg1"/>
          </a:solidFill>
          <a:ln w="9525">
            <a:noFill/>
          </a:ln>
        </p:spPr>
        <p:txBody>
          <a:bodyPr wrap="square" rtlCol="0">
            <a:spAutoFit/>
          </a:bodyPr>
          <a:lstStyle/>
          <a:p>
            <a:pPr marL="285750" indent="-285750">
              <a:buFont typeface="Wingdings" panose="05000000000000000000" pitchFamily="2" charset="2"/>
              <a:buChar char="Ø"/>
            </a:pPr>
            <a:r>
              <a:rPr lang="es-CO" b="1" dirty="0">
                <a:solidFill>
                  <a:schemeClr val="accent6">
                    <a:lumMod val="50000"/>
                  </a:schemeClr>
                </a:solidFill>
              </a:rPr>
              <a:t>Posicionamiento.</a:t>
            </a:r>
          </a:p>
          <a:p>
            <a:pPr marL="285750" indent="-285750">
              <a:buFont typeface="Wingdings" panose="05000000000000000000" pitchFamily="2" charset="2"/>
              <a:buChar char="Ø"/>
            </a:pPr>
            <a:endParaRPr lang="es-CO" b="1" dirty="0">
              <a:solidFill>
                <a:schemeClr val="accent6">
                  <a:lumMod val="50000"/>
                </a:schemeClr>
              </a:solidFill>
            </a:endParaRPr>
          </a:p>
          <a:p>
            <a:pPr marL="285750" indent="-285750">
              <a:buFont typeface="Wingdings" panose="05000000000000000000" pitchFamily="2" charset="2"/>
              <a:buChar char="Ø"/>
            </a:pPr>
            <a:r>
              <a:rPr lang="es-CO" b="1" dirty="0">
                <a:solidFill>
                  <a:schemeClr val="accent6">
                    <a:lumMod val="50000"/>
                  </a:schemeClr>
                </a:solidFill>
              </a:rPr>
              <a:t>Atraer nuevos consumidores.</a:t>
            </a:r>
          </a:p>
          <a:p>
            <a:endParaRPr lang="es-CO" b="1" dirty="0">
              <a:solidFill>
                <a:schemeClr val="accent6">
                  <a:lumMod val="50000"/>
                </a:schemeClr>
              </a:solidFill>
            </a:endParaRPr>
          </a:p>
          <a:p>
            <a:pPr marL="285750" indent="-285750">
              <a:buFont typeface="Wingdings" panose="05000000000000000000" pitchFamily="2" charset="2"/>
              <a:buChar char="Ø"/>
            </a:pPr>
            <a:r>
              <a:rPr lang="es-CO" b="1" dirty="0">
                <a:solidFill>
                  <a:schemeClr val="accent6">
                    <a:lumMod val="50000"/>
                  </a:schemeClr>
                </a:solidFill>
              </a:rPr>
              <a:t>Analizar los competidores directos.</a:t>
            </a:r>
          </a:p>
          <a:p>
            <a:pPr marL="285750" indent="-285750">
              <a:buFont typeface="Wingdings" panose="05000000000000000000" pitchFamily="2" charset="2"/>
              <a:buChar char="Ø"/>
            </a:pPr>
            <a:endParaRPr lang="es-CO" b="1" dirty="0">
              <a:solidFill>
                <a:schemeClr val="accent6">
                  <a:lumMod val="50000"/>
                </a:schemeClr>
              </a:solidFill>
            </a:endParaRPr>
          </a:p>
          <a:p>
            <a:pPr marL="285750" indent="-285750">
              <a:buFont typeface="Wingdings" panose="05000000000000000000" pitchFamily="2" charset="2"/>
              <a:buChar char="Ø"/>
            </a:pPr>
            <a:r>
              <a:rPr lang="es-CO" b="1" dirty="0">
                <a:solidFill>
                  <a:schemeClr val="accent6">
                    <a:lumMod val="50000"/>
                  </a:schemeClr>
                </a:solidFill>
              </a:rPr>
              <a:t>Mejorar la relación interactiva con los públicos.</a:t>
            </a:r>
          </a:p>
          <a:p>
            <a:pPr marL="285750" indent="-285750">
              <a:buFont typeface="Wingdings" panose="05000000000000000000" pitchFamily="2" charset="2"/>
              <a:buChar char="Ø"/>
            </a:pPr>
            <a:endParaRPr lang="es-CO" b="1" dirty="0">
              <a:solidFill>
                <a:schemeClr val="accent6">
                  <a:lumMod val="50000"/>
                </a:schemeClr>
              </a:solidFill>
            </a:endParaRPr>
          </a:p>
          <a:p>
            <a:pPr marL="285750" indent="-285750">
              <a:buFont typeface="Wingdings" panose="05000000000000000000" pitchFamily="2" charset="2"/>
              <a:buChar char="Ø"/>
            </a:pPr>
            <a:r>
              <a:rPr lang="es-CO" b="1" dirty="0">
                <a:solidFill>
                  <a:schemeClr val="accent6">
                    <a:lumMod val="50000"/>
                  </a:schemeClr>
                </a:solidFill>
              </a:rPr>
              <a:t>Reducción del costo en mercadeo y publicidad.</a:t>
            </a:r>
          </a:p>
          <a:p>
            <a:pPr marL="285750" indent="-285750">
              <a:buFont typeface="Wingdings" panose="05000000000000000000" pitchFamily="2" charset="2"/>
              <a:buChar char="Ø"/>
            </a:pPr>
            <a:endParaRPr lang="es-CO" b="1" dirty="0">
              <a:solidFill>
                <a:schemeClr val="accent6">
                  <a:lumMod val="50000"/>
                </a:schemeClr>
              </a:solidFill>
            </a:endParaRPr>
          </a:p>
          <a:p>
            <a:pPr marL="285750" indent="-285750">
              <a:buFont typeface="Wingdings" panose="05000000000000000000" pitchFamily="2" charset="2"/>
              <a:buChar char="Ø"/>
            </a:pPr>
            <a:r>
              <a:rPr lang="es-CO" b="1" dirty="0">
                <a:solidFill>
                  <a:schemeClr val="accent6">
                    <a:lumMod val="50000"/>
                  </a:schemeClr>
                </a:solidFill>
              </a:rPr>
              <a:t>Difusión rápida de la información.</a:t>
            </a:r>
          </a:p>
          <a:p>
            <a:endParaRPr lang="en-US" b="1" dirty="0">
              <a:solidFill>
                <a:schemeClr val="accent6">
                  <a:lumMod val="50000"/>
                </a:schemeClr>
              </a:solidFill>
            </a:endParaRPr>
          </a:p>
          <a:p>
            <a:r>
              <a:rPr lang="en-US" sz="1600" b="1" dirty="0">
                <a:solidFill>
                  <a:schemeClr val="accent6">
                    <a:lumMod val="50000"/>
                  </a:schemeClr>
                </a:solidFill>
              </a:rPr>
              <a:t>Patrutiu-Baltes (2016). </a:t>
            </a:r>
            <a:endParaRPr lang="es-CO" sz="1600" dirty="0"/>
          </a:p>
        </p:txBody>
      </p:sp>
      <p:sp>
        <p:nvSpPr>
          <p:cNvPr id="9" name="CuadroTexto 8">
            <a:extLst>
              <a:ext uri="{FF2B5EF4-FFF2-40B4-BE49-F238E27FC236}">
                <a16:creationId xmlns:a16="http://schemas.microsoft.com/office/drawing/2014/main" xmlns="" id="{F4076A87-27F1-4596-9862-9FF5845B39A5}"/>
              </a:ext>
            </a:extLst>
          </p:cNvPr>
          <p:cNvSpPr txBox="1"/>
          <p:nvPr/>
        </p:nvSpPr>
        <p:spPr>
          <a:xfrm>
            <a:off x="3394307" y="336662"/>
            <a:ext cx="5035432" cy="400110"/>
          </a:xfrm>
          <a:prstGeom prst="rect">
            <a:avLst/>
          </a:prstGeom>
          <a:solidFill>
            <a:schemeClr val="bg1"/>
          </a:solidFill>
        </p:spPr>
        <p:txBody>
          <a:bodyPr wrap="square" rtlCol="0">
            <a:spAutoFit/>
          </a:bodyPr>
          <a:lstStyle/>
          <a:p>
            <a:pPr algn="ctr"/>
            <a:r>
              <a:rPr lang="es-CO" sz="2000" b="1" dirty="0">
                <a:solidFill>
                  <a:schemeClr val="accent6">
                    <a:lumMod val="50000"/>
                  </a:schemeClr>
                </a:solidFill>
              </a:rPr>
              <a:t>¿Cuáles son las ventajas para la organización?</a:t>
            </a:r>
          </a:p>
        </p:txBody>
      </p:sp>
      <p:grpSp>
        <p:nvGrpSpPr>
          <p:cNvPr id="13" name="Grupo 12">
            <a:extLst>
              <a:ext uri="{FF2B5EF4-FFF2-40B4-BE49-F238E27FC236}">
                <a16:creationId xmlns:a16="http://schemas.microsoft.com/office/drawing/2014/main" xmlns="" id="{0E10DA9A-52C7-43CC-985C-BE3F87073A64}"/>
              </a:ext>
            </a:extLst>
          </p:cNvPr>
          <p:cNvGrpSpPr/>
          <p:nvPr/>
        </p:nvGrpSpPr>
        <p:grpSpPr>
          <a:xfrm>
            <a:off x="5643946" y="1780950"/>
            <a:ext cx="5287681" cy="2661835"/>
            <a:chOff x="5750805" y="1425423"/>
            <a:chExt cx="5287681" cy="2661835"/>
          </a:xfrm>
        </p:grpSpPr>
        <p:pic>
          <p:nvPicPr>
            <p:cNvPr id="3076" name="Picture 4" descr="Resultado de imagen para pensar">
              <a:extLst>
                <a:ext uri="{FF2B5EF4-FFF2-40B4-BE49-F238E27FC236}">
                  <a16:creationId xmlns:a16="http://schemas.microsoft.com/office/drawing/2014/main" xmlns="" id="{724557D1-BFEC-4B9A-A8E1-AB9C2CF0BC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0805" y="1425423"/>
              <a:ext cx="5287681" cy="2661835"/>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xmlns="" id="{DD9DE583-3ADE-4160-BA35-96343EC63E20}"/>
                </a:ext>
              </a:extLst>
            </p:cNvPr>
            <p:cNvSpPr txBox="1"/>
            <p:nvPr/>
          </p:nvSpPr>
          <p:spPr>
            <a:xfrm>
              <a:off x="6018882" y="1641514"/>
              <a:ext cx="1990381" cy="707886"/>
            </a:xfrm>
            <a:prstGeom prst="rect">
              <a:avLst/>
            </a:prstGeom>
            <a:noFill/>
          </p:spPr>
          <p:txBody>
            <a:bodyPr wrap="square" rtlCol="0">
              <a:spAutoFit/>
            </a:bodyPr>
            <a:lstStyle/>
            <a:p>
              <a:r>
                <a:rPr lang="es-CO" sz="2000" b="1" dirty="0">
                  <a:solidFill>
                    <a:schemeClr val="accent6">
                      <a:lumMod val="50000"/>
                    </a:schemeClr>
                  </a:solidFill>
                </a:rPr>
                <a:t>¡La respuesta es la digitalización!</a:t>
              </a:r>
            </a:p>
          </p:txBody>
        </p:sp>
      </p:grpSp>
    </p:spTree>
    <p:extLst>
      <p:ext uri="{BB962C8B-B14F-4D97-AF65-F5344CB8AC3E}">
        <p14:creationId xmlns:p14="http://schemas.microsoft.com/office/powerpoint/2010/main" val="1513363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BC9C83B9-9F89-4C6C-9A28-61A8B4F012D6}"/>
              </a:ext>
            </a:extLst>
          </p:cNvPr>
          <p:cNvSpPr/>
          <p:nvPr/>
        </p:nvSpPr>
        <p:spPr>
          <a:xfrm>
            <a:off x="2249424" y="348863"/>
            <a:ext cx="6702552" cy="407035"/>
          </a:xfrm>
          <a:prstGeom prst="rect">
            <a:avLst/>
          </a:prstGeom>
        </p:spPr>
        <p:txBody>
          <a:bodyPr wrap="square">
            <a:spAutoFit/>
          </a:bodyPr>
          <a:lstStyle/>
          <a:p>
            <a:pPr algn="ctr">
              <a:lnSpc>
                <a:spcPct val="107000"/>
              </a:lnSpc>
              <a:spcAft>
                <a:spcPts val="0"/>
              </a:spcAft>
            </a:pPr>
            <a:r>
              <a:rPr lang="es-CO" sz="2000" b="1"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REFERENCIAS</a:t>
            </a:r>
          </a:p>
        </p:txBody>
      </p:sp>
      <p:sp>
        <p:nvSpPr>
          <p:cNvPr id="3" name="CuadroTexto 2">
            <a:extLst>
              <a:ext uri="{FF2B5EF4-FFF2-40B4-BE49-F238E27FC236}">
                <a16:creationId xmlns:a16="http://schemas.microsoft.com/office/drawing/2014/main" xmlns="" id="{2F31C30E-689A-40F5-9563-7343F9B38D63}"/>
              </a:ext>
            </a:extLst>
          </p:cNvPr>
          <p:cNvSpPr txBox="1"/>
          <p:nvPr/>
        </p:nvSpPr>
        <p:spPr>
          <a:xfrm>
            <a:off x="1188720" y="996696"/>
            <a:ext cx="9473184" cy="4524315"/>
          </a:xfrm>
          <a:prstGeom prst="rect">
            <a:avLst/>
          </a:prstGeom>
          <a:noFill/>
          <a:ln>
            <a:noFill/>
          </a:ln>
        </p:spPr>
        <p:txBody>
          <a:bodyPr wrap="square" rtlCol="0">
            <a:spAutoFit/>
          </a:bodyPr>
          <a:lstStyle/>
          <a:p>
            <a:pPr algn="just"/>
            <a:r>
              <a:rPr lang="es-CO" b="1" dirty="0">
                <a:solidFill>
                  <a:schemeClr val="accent6">
                    <a:lumMod val="50000"/>
                  </a:schemeClr>
                </a:solidFill>
              </a:rPr>
              <a:t>Barrero, A. E., &amp; Palacios, J. A. (2015). </a:t>
            </a:r>
            <a:r>
              <a:rPr lang="es-CO" b="1" i="1" dirty="0">
                <a:solidFill>
                  <a:schemeClr val="accent6">
                    <a:lumMod val="50000"/>
                  </a:schemeClr>
                </a:solidFill>
              </a:rPr>
              <a:t>Reflexiones sobre el papel del comunicador social y competencias del comunicador en las organizaciones.</a:t>
            </a:r>
            <a:r>
              <a:rPr lang="es-CO" b="1" dirty="0">
                <a:solidFill>
                  <a:schemeClr val="accent6">
                    <a:lumMod val="50000"/>
                  </a:schemeClr>
                </a:solidFill>
              </a:rPr>
              <a:t> Poliantea, </a:t>
            </a:r>
            <a:r>
              <a:rPr lang="es-CO" b="1" i="1" dirty="0">
                <a:solidFill>
                  <a:schemeClr val="accent6">
                    <a:lumMod val="50000"/>
                  </a:schemeClr>
                </a:solidFill>
              </a:rPr>
              <a:t>11</a:t>
            </a:r>
            <a:r>
              <a:rPr lang="es-CO" b="1" dirty="0">
                <a:solidFill>
                  <a:schemeClr val="accent6">
                    <a:lumMod val="50000"/>
                  </a:schemeClr>
                </a:solidFill>
              </a:rPr>
              <a:t>(20), 197-221.</a:t>
            </a:r>
          </a:p>
          <a:p>
            <a:pPr algn="just"/>
            <a:endParaRPr lang="es-CO" b="1" dirty="0">
              <a:solidFill>
                <a:schemeClr val="accent6">
                  <a:lumMod val="50000"/>
                </a:schemeClr>
              </a:solidFill>
            </a:endParaRPr>
          </a:p>
          <a:p>
            <a:pPr algn="just"/>
            <a:r>
              <a:rPr lang="es-CO" b="1" dirty="0">
                <a:solidFill>
                  <a:schemeClr val="accent6">
                    <a:lumMod val="50000"/>
                  </a:schemeClr>
                </a:solidFill>
              </a:rPr>
              <a:t>Castells, M. (2004). </a:t>
            </a:r>
            <a:r>
              <a:rPr lang="es-CO" b="1" i="1" dirty="0">
                <a:solidFill>
                  <a:schemeClr val="accent6">
                    <a:lumMod val="50000"/>
                  </a:schemeClr>
                </a:solidFill>
              </a:rPr>
              <a:t>La Era de la información: economía, sociedad y cultura</a:t>
            </a:r>
            <a:r>
              <a:rPr lang="es-CO" b="1" dirty="0">
                <a:solidFill>
                  <a:schemeClr val="accent6">
                    <a:lumMod val="50000"/>
                  </a:schemeClr>
                </a:solidFill>
              </a:rPr>
              <a:t> (Vol. 3). siglo XXI.</a:t>
            </a:r>
          </a:p>
          <a:p>
            <a:pPr algn="just"/>
            <a:endParaRPr lang="es-CO" b="1" dirty="0">
              <a:solidFill>
                <a:schemeClr val="accent6">
                  <a:lumMod val="50000"/>
                </a:schemeClr>
              </a:solidFill>
            </a:endParaRPr>
          </a:p>
          <a:p>
            <a:pPr algn="just"/>
            <a:r>
              <a:rPr lang="es-CO" b="1" dirty="0">
                <a:solidFill>
                  <a:schemeClr val="accent6">
                    <a:lumMod val="50000"/>
                  </a:schemeClr>
                </a:solidFill>
              </a:rPr>
              <a:t>Manucci, M. (2004). </a:t>
            </a:r>
            <a:r>
              <a:rPr lang="es-CO" b="1" i="1" dirty="0">
                <a:solidFill>
                  <a:schemeClr val="accent6">
                    <a:lumMod val="50000"/>
                  </a:schemeClr>
                </a:solidFill>
              </a:rPr>
              <a:t>Las organizaciones redefinen su futuro.</a:t>
            </a:r>
            <a:r>
              <a:rPr lang="es-CO" b="1" dirty="0">
                <a:solidFill>
                  <a:schemeClr val="accent6">
                    <a:lumMod val="50000"/>
                  </a:schemeClr>
                </a:solidFill>
              </a:rPr>
              <a:t> Chasqui. Revista Latinoamericana de Comunicación, 88, 62-67.</a:t>
            </a:r>
          </a:p>
          <a:p>
            <a:pPr algn="just"/>
            <a:endParaRPr lang="es-CO" b="1" dirty="0">
              <a:solidFill>
                <a:schemeClr val="accent6">
                  <a:lumMod val="50000"/>
                </a:schemeClr>
              </a:solidFill>
            </a:endParaRPr>
          </a:p>
          <a:p>
            <a:pPr algn="just"/>
            <a:r>
              <a:rPr lang="en-US" b="1" dirty="0">
                <a:solidFill>
                  <a:schemeClr val="accent6">
                    <a:lumMod val="50000"/>
                  </a:schemeClr>
                </a:solidFill>
              </a:rPr>
              <a:t>Patrutiu-Baltes, L. (2016). The impact of digitalization on business communication. </a:t>
            </a:r>
            <a:r>
              <a:rPr lang="en-US" b="1" i="1" dirty="0">
                <a:solidFill>
                  <a:schemeClr val="accent6">
                    <a:lumMod val="50000"/>
                  </a:schemeClr>
                </a:solidFill>
              </a:rPr>
              <a:t>sea: Practical Application of Science</a:t>
            </a:r>
            <a:r>
              <a:rPr lang="en-US" b="1" dirty="0">
                <a:solidFill>
                  <a:schemeClr val="accent6">
                    <a:lumMod val="50000"/>
                  </a:schemeClr>
                </a:solidFill>
              </a:rPr>
              <a:t>, </a:t>
            </a:r>
            <a:r>
              <a:rPr lang="en-US" b="1" i="1" dirty="0">
                <a:solidFill>
                  <a:schemeClr val="accent6">
                    <a:lumMod val="50000"/>
                  </a:schemeClr>
                </a:solidFill>
              </a:rPr>
              <a:t>4</a:t>
            </a:r>
            <a:r>
              <a:rPr lang="en-US" b="1" dirty="0">
                <a:solidFill>
                  <a:schemeClr val="accent6">
                    <a:lumMod val="50000"/>
                  </a:schemeClr>
                </a:solidFill>
              </a:rPr>
              <a:t>(2).</a:t>
            </a:r>
            <a:endParaRPr lang="es-CO" b="1" dirty="0">
              <a:solidFill>
                <a:schemeClr val="accent6">
                  <a:lumMod val="50000"/>
                </a:schemeClr>
              </a:solidFill>
            </a:endParaRPr>
          </a:p>
          <a:p>
            <a:pPr algn="just"/>
            <a:endParaRPr lang="es-CO" b="1" dirty="0">
              <a:solidFill>
                <a:schemeClr val="accent6">
                  <a:lumMod val="50000"/>
                </a:schemeClr>
              </a:solidFill>
            </a:endParaRPr>
          </a:p>
          <a:p>
            <a:pPr algn="just"/>
            <a:r>
              <a:rPr lang="es-CO" b="1" dirty="0">
                <a:solidFill>
                  <a:schemeClr val="accent6">
                    <a:lumMod val="50000"/>
                  </a:schemeClr>
                </a:solidFill>
              </a:rPr>
              <a:t>Scolari, C. A. (2004). </a:t>
            </a:r>
            <a:r>
              <a:rPr lang="es-CO" b="1" i="1" dirty="0">
                <a:solidFill>
                  <a:schemeClr val="accent6">
                    <a:lumMod val="50000"/>
                  </a:schemeClr>
                </a:solidFill>
              </a:rPr>
              <a:t>Hacer clic: Hacia una sociosemiótica de las integraciones digitales</a:t>
            </a:r>
            <a:r>
              <a:rPr lang="es-CO" b="1" dirty="0">
                <a:solidFill>
                  <a:schemeClr val="accent6">
                    <a:lumMod val="50000"/>
                  </a:schemeClr>
                </a:solidFill>
              </a:rPr>
              <a:t>. Editorial Gedisa.</a:t>
            </a:r>
          </a:p>
          <a:p>
            <a:pPr algn="just"/>
            <a:endParaRPr lang="es-CO" b="1" dirty="0">
              <a:solidFill>
                <a:schemeClr val="accent6">
                  <a:lumMod val="50000"/>
                </a:schemeClr>
              </a:solidFill>
            </a:endParaRPr>
          </a:p>
          <a:p>
            <a:pPr algn="just"/>
            <a:r>
              <a:rPr lang="en-US" b="1" dirty="0">
                <a:solidFill>
                  <a:schemeClr val="accent6">
                    <a:lumMod val="50000"/>
                  </a:schemeClr>
                </a:solidFill>
              </a:rPr>
              <a:t>Solleiro, J. &amp; Castañón, R. (2005). Competitiveness and innovation systems: the challenges for Mexico's insertion in the global contex. Technovation, 45 (2005), 1059-1070.</a:t>
            </a:r>
            <a:endParaRPr lang="es-CO" b="1" dirty="0">
              <a:solidFill>
                <a:schemeClr val="accent6">
                  <a:lumMod val="50000"/>
                </a:schemeClr>
              </a:solidFill>
            </a:endParaRPr>
          </a:p>
        </p:txBody>
      </p:sp>
    </p:spTree>
    <p:extLst>
      <p:ext uri="{BB962C8B-B14F-4D97-AF65-F5344CB8AC3E}">
        <p14:creationId xmlns:p14="http://schemas.microsoft.com/office/powerpoint/2010/main" val="3043395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D29538E-F84F-4A78-8CCE-C1DB64E6AAD2}"/>
              </a:ext>
            </a:extLst>
          </p:cNvPr>
          <p:cNvSpPr>
            <a:spLocks noGrp="1"/>
          </p:cNvSpPr>
          <p:nvPr>
            <p:ph type="title"/>
          </p:nvPr>
        </p:nvSpPr>
        <p:spPr>
          <a:xfrm>
            <a:off x="2868168" y="1389253"/>
            <a:ext cx="6230112" cy="1325563"/>
          </a:xfrm>
          <a:ln>
            <a:noFill/>
          </a:ln>
        </p:spPr>
        <p:txBody>
          <a:bodyPr>
            <a:noAutofit/>
          </a:bodyPr>
          <a:lstStyle/>
          <a:p>
            <a:r>
              <a:rPr lang="es-CO" sz="4800" b="1" dirty="0">
                <a:solidFill>
                  <a:schemeClr val="accent6">
                    <a:lumMod val="50000"/>
                  </a:schemeClr>
                </a:solidFill>
              </a:rPr>
              <a:t>¡Gracias por su atención!</a:t>
            </a:r>
          </a:p>
        </p:txBody>
      </p:sp>
    </p:spTree>
    <p:extLst>
      <p:ext uri="{BB962C8B-B14F-4D97-AF65-F5344CB8AC3E}">
        <p14:creationId xmlns:p14="http://schemas.microsoft.com/office/powerpoint/2010/main" val="3038731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xmlns="" id="{1D89629B-7E09-4649-B695-F23424EC8A95}"/>
              </a:ext>
            </a:extLst>
          </p:cNvPr>
          <p:cNvGrpSpPr/>
          <p:nvPr/>
        </p:nvGrpSpPr>
        <p:grpSpPr>
          <a:xfrm>
            <a:off x="1897120" y="1306854"/>
            <a:ext cx="8453665" cy="4244292"/>
            <a:chOff x="2244592" y="1108311"/>
            <a:chExt cx="8453665" cy="4244292"/>
          </a:xfrm>
        </p:grpSpPr>
        <p:sp>
          <p:nvSpPr>
            <p:cNvPr id="4" name="Rectángulo 3">
              <a:extLst>
                <a:ext uri="{FF2B5EF4-FFF2-40B4-BE49-F238E27FC236}">
                  <a16:creationId xmlns:a16="http://schemas.microsoft.com/office/drawing/2014/main" xmlns="" id="{DBE549EC-B3BC-4002-AF4D-500C9974B5F7}"/>
                </a:ext>
              </a:extLst>
            </p:cNvPr>
            <p:cNvSpPr/>
            <p:nvPr/>
          </p:nvSpPr>
          <p:spPr>
            <a:xfrm>
              <a:off x="3743146" y="1403345"/>
              <a:ext cx="6955111" cy="1046440"/>
            </a:xfrm>
            <a:prstGeom prst="rect">
              <a:avLst/>
            </a:prstGeom>
          </p:spPr>
          <p:txBody>
            <a:bodyPr wrap="square">
              <a:spAutoFit/>
            </a:bodyPr>
            <a:lstStyle/>
            <a:p>
              <a:r>
                <a:rPr lang="es-CO" sz="4400" b="1" dirty="0">
                  <a:solidFill>
                    <a:schemeClr val="accent1">
                      <a:lumMod val="50000"/>
                    </a:schemeClr>
                  </a:solidFill>
                </a:rPr>
                <a:t>Isaías José Molina Jácome </a:t>
              </a:r>
            </a:p>
            <a:p>
              <a:endParaRPr lang="es-CO" b="1" dirty="0"/>
            </a:p>
          </p:txBody>
        </p:sp>
        <p:sp>
          <p:nvSpPr>
            <p:cNvPr id="6" name="Rectángulo 5">
              <a:extLst>
                <a:ext uri="{FF2B5EF4-FFF2-40B4-BE49-F238E27FC236}">
                  <a16:creationId xmlns:a16="http://schemas.microsoft.com/office/drawing/2014/main" xmlns="" id="{5664B665-B85F-4269-B0DC-F9469F48F4DE}"/>
                </a:ext>
              </a:extLst>
            </p:cNvPr>
            <p:cNvSpPr/>
            <p:nvPr/>
          </p:nvSpPr>
          <p:spPr>
            <a:xfrm>
              <a:off x="3031474" y="2921168"/>
              <a:ext cx="6096000" cy="2431435"/>
            </a:xfrm>
            <a:prstGeom prst="rect">
              <a:avLst/>
            </a:prstGeom>
          </p:spPr>
          <p:txBody>
            <a:bodyPr>
              <a:spAutoFit/>
            </a:bodyPr>
            <a:lstStyle/>
            <a:p>
              <a:pPr algn="ctr"/>
              <a:r>
                <a:rPr lang="es-CO" sz="2000" b="1" dirty="0">
                  <a:solidFill>
                    <a:schemeClr val="accent1">
                      <a:lumMod val="50000"/>
                    </a:schemeClr>
                  </a:solidFill>
                </a:rPr>
                <a:t>Comunicador social y periodista. Magíster en comunicación. Doctor en comunicación social. </a:t>
              </a:r>
            </a:p>
            <a:p>
              <a:pPr algn="ctr"/>
              <a:r>
                <a:rPr lang="es-CO" sz="2000" b="1" dirty="0">
                  <a:solidFill>
                    <a:schemeClr val="accent1">
                      <a:lumMod val="50000"/>
                    </a:schemeClr>
                  </a:solidFill>
                </a:rPr>
                <a:t>Universidad Autónoma del Caribe (Barranquilla).</a:t>
              </a:r>
            </a:p>
            <a:p>
              <a:pPr algn="ctr"/>
              <a:endParaRPr lang="es-CO" sz="2000" b="1" dirty="0">
                <a:solidFill>
                  <a:schemeClr val="accent1">
                    <a:lumMod val="50000"/>
                  </a:schemeClr>
                </a:solidFill>
              </a:endParaRPr>
            </a:p>
            <a:p>
              <a:pPr algn="ctr"/>
              <a:r>
                <a:rPr lang="es-CO" sz="2400" b="1" dirty="0">
                  <a:solidFill>
                    <a:schemeClr val="accent1">
                      <a:lumMod val="50000"/>
                    </a:schemeClr>
                  </a:solidFill>
                </a:rPr>
                <a:t>Creador del Programa de Comunicación social y medios digitales, de la Universidad de la Costa, CUC.</a:t>
              </a:r>
            </a:p>
          </p:txBody>
        </p:sp>
        <p:cxnSp>
          <p:nvCxnSpPr>
            <p:cNvPr id="8" name="Conector recto 7">
              <a:extLst>
                <a:ext uri="{FF2B5EF4-FFF2-40B4-BE49-F238E27FC236}">
                  <a16:creationId xmlns:a16="http://schemas.microsoft.com/office/drawing/2014/main" xmlns="" id="{D18027AA-9969-4881-A504-491AA317FF28}"/>
                </a:ext>
              </a:extLst>
            </p:cNvPr>
            <p:cNvCxnSpPr>
              <a:cxnSpLocks/>
            </p:cNvCxnSpPr>
            <p:nvPr/>
          </p:nvCxnSpPr>
          <p:spPr>
            <a:xfrm>
              <a:off x="2244592" y="2734067"/>
              <a:ext cx="8092588"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xmlns="" id="{ABE4A75C-350A-4C4D-AF8C-3D04B2C744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861" y="1108311"/>
              <a:ext cx="1167680" cy="1438656"/>
            </a:xfrm>
            <a:prstGeom prst="rect">
              <a:avLst/>
            </a:prstGeom>
          </p:spPr>
        </p:pic>
      </p:grpSp>
    </p:spTree>
    <p:extLst>
      <p:ext uri="{BB962C8B-B14F-4D97-AF65-F5344CB8AC3E}">
        <p14:creationId xmlns:p14="http://schemas.microsoft.com/office/powerpoint/2010/main" val="2780011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FF599656-8C96-4FAF-83D9-204C36AC13FD}"/>
              </a:ext>
            </a:extLst>
          </p:cNvPr>
          <p:cNvSpPr/>
          <p:nvPr/>
        </p:nvSpPr>
        <p:spPr>
          <a:xfrm>
            <a:off x="2528431" y="1004845"/>
            <a:ext cx="6263029" cy="467629"/>
          </a:xfrm>
          <a:prstGeom prst="rect">
            <a:avLst/>
          </a:prstGeom>
          <a:solidFill>
            <a:schemeClr val="bg1"/>
          </a:solidFill>
        </p:spPr>
        <p:txBody>
          <a:bodyPr wrap="square">
            <a:spAutoFit/>
          </a:bodyPr>
          <a:lstStyle/>
          <a:p>
            <a:pPr algn="ctr">
              <a:lnSpc>
                <a:spcPct val="107000"/>
              </a:lnSpc>
            </a:pPr>
            <a:r>
              <a:rPr lang="es-ES" sz="24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Brújula de la conferencia (Introducción).</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xmlns="" id="{BE46956A-C642-42CD-B03C-514FC70942D3}"/>
              </a:ext>
            </a:extLst>
          </p:cNvPr>
          <p:cNvSpPr/>
          <p:nvPr/>
        </p:nvSpPr>
        <p:spPr>
          <a:xfrm>
            <a:off x="1051560" y="1732783"/>
            <a:ext cx="7739900" cy="2481257"/>
          </a:xfrm>
          <a:prstGeom prst="rect">
            <a:avLst/>
          </a:prstGeom>
        </p:spPr>
        <p:txBody>
          <a:bodyPr wrap="square">
            <a:spAutoFit/>
          </a:bodyPr>
          <a:lstStyle/>
          <a:p>
            <a:pPr>
              <a:lnSpc>
                <a:spcPct val="107000"/>
              </a:lnSpc>
              <a:spcAft>
                <a:spcPts val="0"/>
              </a:spcAft>
            </a:pPr>
            <a:r>
              <a:rPr lang="es-ES" sz="20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 </a:t>
            </a:r>
            <a:endParaRPr lang="es-CO" sz="20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1. ¿Cuál es el origen de la digitalización global?</a:t>
            </a:r>
          </a:p>
          <a:p>
            <a:pPr>
              <a:lnSpc>
                <a:spcPct val="107000"/>
              </a:lnSpc>
              <a:spcAft>
                <a:spcPts val="0"/>
              </a:spcAft>
            </a:pPr>
            <a:endParaRPr lang="es-CO"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2. ¿Cómo se integra la digitalización y la competitividad en las organizaciones?</a:t>
            </a:r>
          </a:p>
          <a:p>
            <a:pPr>
              <a:lnSpc>
                <a:spcPct val="107000"/>
              </a:lnSpc>
              <a:spcAft>
                <a:spcPts val="0"/>
              </a:spcAft>
            </a:pPr>
            <a:endParaRPr lang="es-CO"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3. ¿Cuál es el rol del comunicador social en las organizaciones que digitalizan su proceso productivo para volverse competitivas?</a:t>
            </a:r>
            <a:endParaRPr lang="es-CO"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Resultado de imagen para orientar">
            <a:extLst>
              <a:ext uri="{FF2B5EF4-FFF2-40B4-BE49-F238E27FC236}">
                <a16:creationId xmlns:a16="http://schemas.microsoft.com/office/drawing/2014/main" xmlns="" id="{4DDAE8D8-33C1-4721-9A78-873322853B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1460" y="2310414"/>
            <a:ext cx="2016087" cy="1512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602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EA5949FE-64B0-4F50-B0E2-BC3FE092BA0A}"/>
              </a:ext>
            </a:extLst>
          </p:cNvPr>
          <p:cNvSpPr/>
          <p:nvPr/>
        </p:nvSpPr>
        <p:spPr>
          <a:xfrm>
            <a:off x="1811522" y="327745"/>
            <a:ext cx="7951216" cy="519886"/>
          </a:xfrm>
          <a:prstGeom prst="rect">
            <a:avLst/>
          </a:prstGeom>
          <a:solidFill>
            <a:schemeClr val="bg1"/>
          </a:solidFill>
        </p:spPr>
        <p:txBody>
          <a:bodyPr wrap="none">
            <a:spAutoFit/>
          </a:bodyPr>
          <a:lstStyle/>
          <a:p>
            <a:pPr>
              <a:lnSpc>
                <a:spcPct val="107000"/>
              </a:lnSpc>
              <a:spcAft>
                <a:spcPts val="0"/>
              </a:spcAft>
            </a:pPr>
            <a:r>
              <a:rPr lang="es-ES" sz="28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¿Cuál es el origen de la digitalización global?</a:t>
            </a:r>
          </a:p>
        </p:txBody>
      </p:sp>
      <p:sp>
        <p:nvSpPr>
          <p:cNvPr id="7" name="Rectángulo 6">
            <a:extLst>
              <a:ext uri="{FF2B5EF4-FFF2-40B4-BE49-F238E27FC236}">
                <a16:creationId xmlns:a16="http://schemas.microsoft.com/office/drawing/2014/main" xmlns="" id="{9683988C-1FFA-4F99-8DCC-6BD20EB9EFE8}"/>
              </a:ext>
            </a:extLst>
          </p:cNvPr>
          <p:cNvSpPr/>
          <p:nvPr/>
        </p:nvSpPr>
        <p:spPr>
          <a:xfrm>
            <a:off x="800645" y="1713126"/>
            <a:ext cx="6440557" cy="4401205"/>
          </a:xfrm>
          <a:prstGeom prst="rect">
            <a:avLst/>
          </a:prstGeom>
        </p:spPr>
        <p:txBody>
          <a:bodyPr wrap="square">
            <a:spAutoFit/>
          </a:bodyPr>
          <a:lstStyle/>
          <a:p>
            <a:pPr algn="just"/>
            <a:r>
              <a:rPr lang="es-CO" sz="2000" b="1" dirty="0">
                <a:solidFill>
                  <a:schemeClr val="accent1">
                    <a:lumMod val="50000"/>
                  </a:schemeClr>
                </a:solidFill>
              </a:rPr>
              <a:t>-La Era de las máquinas.</a:t>
            </a:r>
          </a:p>
          <a:p>
            <a:pPr algn="just"/>
            <a:r>
              <a:rPr lang="es-CO" sz="2000" b="1" dirty="0">
                <a:solidFill>
                  <a:schemeClr val="accent1">
                    <a:lumMod val="50000"/>
                  </a:schemeClr>
                </a:solidFill>
              </a:rPr>
              <a:t>-La aceleración del tiempo.</a:t>
            </a:r>
          </a:p>
          <a:p>
            <a:pPr algn="just"/>
            <a:endParaRPr lang="es-CO" sz="2000" b="1" dirty="0">
              <a:solidFill>
                <a:schemeClr val="accent1">
                  <a:lumMod val="50000"/>
                </a:schemeClr>
              </a:solidFill>
            </a:endParaRPr>
          </a:p>
          <a:p>
            <a:pPr algn="just"/>
            <a:r>
              <a:rPr lang="es-CO" sz="2000" b="1" dirty="0">
                <a:solidFill>
                  <a:schemeClr val="accent1">
                    <a:lumMod val="50000"/>
                  </a:schemeClr>
                </a:solidFill>
              </a:rPr>
              <a:t>-La masificación de los productos.</a:t>
            </a:r>
          </a:p>
          <a:p>
            <a:pPr algn="just"/>
            <a:r>
              <a:rPr lang="es-CO" sz="2000" b="1" dirty="0">
                <a:solidFill>
                  <a:schemeClr val="accent1">
                    <a:lumMod val="50000"/>
                  </a:schemeClr>
                </a:solidFill>
              </a:rPr>
              <a:t>-La obsolescencia programada.</a:t>
            </a:r>
          </a:p>
          <a:p>
            <a:pPr algn="just"/>
            <a:endParaRPr lang="es-CO" sz="2000" b="1" dirty="0">
              <a:solidFill>
                <a:schemeClr val="accent1">
                  <a:lumMod val="50000"/>
                </a:schemeClr>
              </a:solidFill>
            </a:endParaRPr>
          </a:p>
          <a:p>
            <a:pPr algn="just"/>
            <a:r>
              <a:rPr lang="es-CO" sz="2000" b="1" dirty="0">
                <a:solidFill>
                  <a:schemeClr val="accent1">
                    <a:lumMod val="50000"/>
                  </a:schemeClr>
                </a:solidFill>
              </a:rPr>
              <a:t>-La especialización del conocimiento.</a:t>
            </a:r>
          </a:p>
          <a:p>
            <a:pPr algn="just"/>
            <a:r>
              <a:rPr lang="es-CO" sz="2000" b="1" dirty="0">
                <a:solidFill>
                  <a:schemeClr val="accent1">
                    <a:lumMod val="50000"/>
                  </a:schemeClr>
                </a:solidFill>
              </a:rPr>
              <a:t>-La familia nuclear reemplaza a la familia extensa.</a:t>
            </a:r>
          </a:p>
          <a:p>
            <a:pPr algn="just"/>
            <a:endParaRPr lang="es-CO" sz="2000" b="1" dirty="0">
              <a:solidFill>
                <a:schemeClr val="accent1">
                  <a:lumMod val="50000"/>
                </a:schemeClr>
              </a:solidFill>
            </a:endParaRPr>
          </a:p>
          <a:p>
            <a:pPr algn="just"/>
            <a:r>
              <a:rPr lang="es-CO" sz="2000" b="1" dirty="0">
                <a:solidFill>
                  <a:schemeClr val="accent1">
                    <a:lumMod val="50000"/>
                  </a:schemeClr>
                </a:solidFill>
              </a:rPr>
              <a:t>-Guerras a escala mundial.</a:t>
            </a:r>
          </a:p>
          <a:p>
            <a:pPr algn="just"/>
            <a:endParaRPr lang="es-CO" sz="2000" b="1" dirty="0">
              <a:solidFill>
                <a:schemeClr val="accent1">
                  <a:lumMod val="50000"/>
                </a:schemeClr>
              </a:solidFill>
            </a:endParaRPr>
          </a:p>
          <a:p>
            <a:pPr algn="just"/>
            <a:r>
              <a:rPr lang="es-CO" sz="2000" b="1" dirty="0">
                <a:solidFill>
                  <a:schemeClr val="accent1">
                    <a:lumMod val="50000"/>
                  </a:schemeClr>
                </a:solidFill>
              </a:rPr>
              <a:t>-El conocimiento científico como un instrumento de dominación, pero también es la esperanza de un mundo nuevo, la derrota del sufrimiento y la muerte</a:t>
            </a:r>
            <a:r>
              <a:rPr lang="es-CO" b="1" dirty="0">
                <a:solidFill>
                  <a:schemeClr val="accent1">
                    <a:lumMod val="50000"/>
                  </a:schemeClr>
                </a:solidFill>
              </a:rPr>
              <a:t>.</a:t>
            </a:r>
          </a:p>
        </p:txBody>
      </p:sp>
      <p:sp>
        <p:nvSpPr>
          <p:cNvPr id="10" name="CuadroTexto 9">
            <a:extLst>
              <a:ext uri="{FF2B5EF4-FFF2-40B4-BE49-F238E27FC236}">
                <a16:creationId xmlns:a16="http://schemas.microsoft.com/office/drawing/2014/main" xmlns="" id="{1497C54D-6F12-4C34-8478-F52A84B950C4}"/>
              </a:ext>
            </a:extLst>
          </p:cNvPr>
          <p:cNvSpPr txBox="1"/>
          <p:nvPr/>
        </p:nvSpPr>
        <p:spPr>
          <a:xfrm>
            <a:off x="1325218" y="1049546"/>
            <a:ext cx="5141843" cy="461665"/>
          </a:xfrm>
          <a:prstGeom prst="rect">
            <a:avLst/>
          </a:prstGeom>
          <a:noFill/>
        </p:spPr>
        <p:txBody>
          <a:bodyPr wrap="square" rtlCol="0">
            <a:spAutoFit/>
          </a:bodyPr>
          <a:lstStyle/>
          <a:p>
            <a:r>
              <a:rPr lang="es-CO" sz="2400" b="1" dirty="0">
                <a:solidFill>
                  <a:schemeClr val="accent1">
                    <a:lumMod val="50000"/>
                  </a:schemeClr>
                </a:solidFill>
              </a:rPr>
              <a:t>Aproximación breve a la Modernidad</a:t>
            </a:r>
          </a:p>
        </p:txBody>
      </p:sp>
      <p:grpSp>
        <p:nvGrpSpPr>
          <p:cNvPr id="2" name="Grupo 1">
            <a:extLst>
              <a:ext uri="{FF2B5EF4-FFF2-40B4-BE49-F238E27FC236}">
                <a16:creationId xmlns:a16="http://schemas.microsoft.com/office/drawing/2014/main" xmlns="" id="{FD5B05A1-3049-4B8B-BF28-712CA62A0239}"/>
              </a:ext>
            </a:extLst>
          </p:cNvPr>
          <p:cNvGrpSpPr/>
          <p:nvPr/>
        </p:nvGrpSpPr>
        <p:grpSpPr>
          <a:xfrm>
            <a:off x="7833707" y="1598893"/>
            <a:ext cx="2946821" cy="4404427"/>
            <a:chOff x="7131342" y="1311425"/>
            <a:chExt cx="2946821" cy="4404427"/>
          </a:xfrm>
        </p:grpSpPr>
        <p:pic>
          <p:nvPicPr>
            <p:cNvPr id="5" name="Picture 2" descr="C:\Users\isaias.molina\Pictures\Locomotora.jpg">
              <a:extLst>
                <a:ext uri="{FF2B5EF4-FFF2-40B4-BE49-F238E27FC236}">
                  <a16:creationId xmlns:a16="http://schemas.microsoft.com/office/drawing/2014/main" xmlns="" id="{4B4D492B-6A81-423A-82EA-B87D29576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1342" y="1311425"/>
              <a:ext cx="2946821" cy="1898420"/>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xmlns="" id="{EF206159-A421-4F7B-AEE6-85AB8F0DFD42}"/>
                </a:ext>
              </a:extLst>
            </p:cNvPr>
            <p:cNvSpPr/>
            <p:nvPr/>
          </p:nvSpPr>
          <p:spPr>
            <a:xfrm>
              <a:off x="7468712" y="3192815"/>
              <a:ext cx="2581091" cy="307777"/>
            </a:xfrm>
            <a:prstGeom prst="rect">
              <a:avLst/>
            </a:prstGeom>
          </p:spPr>
          <p:txBody>
            <a:bodyPr wrap="none">
              <a:spAutoFit/>
            </a:bodyPr>
            <a:lstStyle/>
            <a:p>
              <a:r>
                <a:rPr lang="es-CO" sz="1400" b="1" dirty="0">
                  <a:solidFill>
                    <a:schemeClr val="accent1">
                      <a:lumMod val="50000"/>
                    </a:schemeClr>
                  </a:solidFill>
                </a:rPr>
                <a:t>Máquina a vapor (James Watt).</a:t>
              </a:r>
            </a:p>
          </p:txBody>
        </p:sp>
        <p:pic>
          <p:nvPicPr>
            <p:cNvPr id="11" name="Picture 2" descr="C:\Users\isaias.molina\Pictures\Modelo T.jpg">
              <a:extLst>
                <a:ext uri="{FF2B5EF4-FFF2-40B4-BE49-F238E27FC236}">
                  <a16:creationId xmlns:a16="http://schemas.microsoft.com/office/drawing/2014/main" xmlns="" id="{559BE185-6CC9-4B76-A7E4-489E5A6D90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1342" y="3623703"/>
              <a:ext cx="2946821" cy="1758279"/>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xmlns="" id="{60731194-52F6-4EC8-8759-FF786123F2E7}"/>
                </a:ext>
              </a:extLst>
            </p:cNvPr>
            <p:cNvSpPr txBox="1"/>
            <p:nvPr/>
          </p:nvSpPr>
          <p:spPr>
            <a:xfrm>
              <a:off x="7131343" y="5408075"/>
              <a:ext cx="2842808" cy="307777"/>
            </a:xfrm>
            <a:prstGeom prst="rect">
              <a:avLst/>
            </a:prstGeom>
            <a:noFill/>
          </p:spPr>
          <p:txBody>
            <a:bodyPr wrap="square" rtlCol="0">
              <a:spAutoFit/>
            </a:bodyPr>
            <a:lstStyle/>
            <a:p>
              <a:r>
                <a:rPr lang="es-CO" sz="1400" b="1" dirty="0">
                  <a:solidFill>
                    <a:schemeClr val="accent1">
                      <a:lumMod val="50000"/>
                    </a:schemeClr>
                  </a:solidFill>
                </a:rPr>
                <a:t>La cadena de montaje (Henry Ford).</a:t>
              </a:r>
            </a:p>
          </p:txBody>
        </p:sp>
      </p:grpSp>
    </p:spTree>
    <p:extLst>
      <p:ext uri="{BB962C8B-B14F-4D97-AF65-F5344CB8AC3E}">
        <p14:creationId xmlns:p14="http://schemas.microsoft.com/office/powerpoint/2010/main" val="2790260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B50B9B34-4FD9-46F7-AEF1-6922D5AA8A2D}"/>
              </a:ext>
            </a:extLst>
          </p:cNvPr>
          <p:cNvSpPr/>
          <p:nvPr/>
        </p:nvSpPr>
        <p:spPr>
          <a:xfrm>
            <a:off x="2850228" y="300619"/>
            <a:ext cx="3756156" cy="467629"/>
          </a:xfrm>
          <a:prstGeom prst="rect">
            <a:avLst/>
          </a:prstGeom>
          <a:solidFill>
            <a:schemeClr val="bg1"/>
          </a:solidFill>
        </p:spPr>
        <p:txBody>
          <a:bodyPr wrap="none">
            <a:spAutoFit/>
          </a:bodyPr>
          <a:lstStyle/>
          <a:p>
            <a:pPr>
              <a:lnSpc>
                <a:spcPct val="107000"/>
              </a:lnSpc>
              <a:spcAft>
                <a:spcPts val="0"/>
              </a:spcAft>
            </a:pPr>
            <a:r>
              <a:rPr lang="es-ES" sz="24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La Era de la Información</a:t>
            </a:r>
            <a:endParaRPr lang="es-CO" sz="24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upo 1">
            <a:extLst>
              <a:ext uri="{FF2B5EF4-FFF2-40B4-BE49-F238E27FC236}">
                <a16:creationId xmlns:a16="http://schemas.microsoft.com/office/drawing/2014/main" xmlns="" id="{FE717728-7979-4115-89C4-AB3264283A9C}"/>
              </a:ext>
            </a:extLst>
          </p:cNvPr>
          <p:cNvGrpSpPr/>
          <p:nvPr/>
        </p:nvGrpSpPr>
        <p:grpSpPr>
          <a:xfrm>
            <a:off x="2025256" y="4392104"/>
            <a:ext cx="5526156" cy="1792992"/>
            <a:chOff x="7920722" y="1775871"/>
            <a:chExt cx="2782536" cy="788911"/>
          </a:xfrm>
        </p:grpSpPr>
        <p:pic>
          <p:nvPicPr>
            <p:cNvPr id="6" name="4 Imagen">
              <a:extLst>
                <a:ext uri="{FF2B5EF4-FFF2-40B4-BE49-F238E27FC236}">
                  <a16:creationId xmlns:a16="http://schemas.microsoft.com/office/drawing/2014/main" xmlns="" id="{2EA015AF-60AB-48DC-A92D-A528BD2E5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0722" y="1775871"/>
              <a:ext cx="955649" cy="788910"/>
            </a:xfrm>
            <a:prstGeom prst="rect">
              <a:avLst/>
            </a:prstGeom>
          </p:spPr>
        </p:pic>
        <p:pic>
          <p:nvPicPr>
            <p:cNvPr id="7" name="Picture 2" descr="C:\Users\isaias.molina\Pictures\Estados Unidos.png">
              <a:extLst>
                <a:ext uri="{FF2B5EF4-FFF2-40B4-BE49-F238E27FC236}">
                  <a16:creationId xmlns:a16="http://schemas.microsoft.com/office/drawing/2014/main" xmlns="" id="{8D32EFDF-28F7-4B7D-A8E1-8F9C39957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1630" y="1775871"/>
              <a:ext cx="1291628" cy="78891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ctor recto 8">
              <a:extLst>
                <a:ext uri="{FF2B5EF4-FFF2-40B4-BE49-F238E27FC236}">
                  <a16:creationId xmlns:a16="http://schemas.microsoft.com/office/drawing/2014/main" xmlns="" id="{6065455F-3866-4C04-BAA2-EAB3CE3128CC}"/>
                </a:ext>
              </a:extLst>
            </p:cNvPr>
            <p:cNvCxnSpPr/>
            <p:nvPr/>
          </p:nvCxnSpPr>
          <p:spPr>
            <a:xfrm>
              <a:off x="9144000" y="1775871"/>
              <a:ext cx="0" cy="78891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upo 10">
            <a:extLst>
              <a:ext uri="{FF2B5EF4-FFF2-40B4-BE49-F238E27FC236}">
                <a16:creationId xmlns:a16="http://schemas.microsoft.com/office/drawing/2014/main" xmlns="" id="{D3B665F0-7FF4-45BE-8D96-5EAEFED1E849}"/>
              </a:ext>
            </a:extLst>
          </p:cNvPr>
          <p:cNvGrpSpPr/>
          <p:nvPr/>
        </p:nvGrpSpPr>
        <p:grpSpPr>
          <a:xfrm>
            <a:off x="733172" y="954614"/>
            <a:ext cx="8110324" cy="2818911"/>
            <a:chOff x="462266" y="1422012"/>
            <a:chExt cx="6971805" cy="2818911"/>
          </a:xfrm>
        </p:grpSpPr>
        <p:sp>
          <p:nvSpPr>
            <p:cNvPr id="4" name="Rectángulo 3">
              <a:extLst>
                <a:ext uri="{FF2B5EF4-FFF2-40B4-BE49-F238E27FC236}">
                  <a16:creationId xmlns:a16="http://schemas.microsoft.com/office/drawing/2014/main" xmlns="" id="{3E58F6BF-2D54-41B8-AB66-B36C658FF02F}"/>
                </a:ext>
              </a:extLst>
            </p:cNvPr>
            <p:cNvSpPr/>
            <p:nvPr/>
          </p:nvSpPr>
          <p:spPr>
            <a:xfrm>
              <a:off x="462266" y="1422012"/>
              <a:ext cx="6971805" cy="2089355"/>
            </a:xfrm>
            <a:prstGeom prst="rect">
              <a:avLst/>
            </a:prstGeom>
          </p:spPr>
          <p:txBody>
            <a:bodyPr wrap="square">
              <a:spAutoFit/>
            </a:bodyPr>
            <a:lstStyle/>
            <a:p>
              <a:pPr>
                <a:lnSpc>
                  <a:spcPct val="107000"/>
                </a:lnSpc>
                <a:spcAft>
                  <a:spcPts val="0"/>
                </a:spcAft>
              </a:pPr>
              <a:r>
                <a:rPr lang="es-ES"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 -Surgimiento de las máquinas informáticas surge como una ventaja comparativa en el terreno de la guerra.</a:t>
              </a:r>
            </a:p>
            <a:p>
              <a:pPr>
                <a:lnSpc>
                  <a:spcPct val="107000"/>
                </a:lnSpc>
                <a:spcAft>
                  <a:spcPts val="0"/>
                </a:spcAft>
              </a:pPr>
              <a:endParaRPr lang="es-CO" sz="16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-La Guerra Fría cumple un rol fundamental en el desarrollo de la digitalización global.</a:t>
              </a:r>
            </a:p>
            <a:p>
              <a:pPr algn="just">
                <a:lnSpc>
                  <a:spcPct val="107000"/>
                </a:lnSpc>
                <a:spcAft>
                  <a:spcPts val="0"/>
                </a:spcAft>
              </a:pPr>
              <a:endParaRPr lang="es-CO"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a:extLst>
                <a:ext uri="{FF2B5EF4-FFF2-40B4-BE49-F238E27FC236}">
                  <a16:creationId xmlns:a16="http://schemas.microsoft.com/office/drawing/2014/main" xmlns="" id="{6A65FF69-6946-447D-80A4-6EF5BDD6CAEE}"/>
                </a:ext>
              </a:extLst>
            </p:cNvPr>
            <p:cNvSpPr/>
            <p:nvPr/>
          </p:nvSpPr>
          <p:spPr>
            <a:xfrm>
              <a:off x="462266" y="3010971"/>
              <a:ext cx="6816358" cy="1229952"/>
            </a:xfrm>
            <a:prstGeom prst="rect">
              <a:avLst/>
            </a:prstGeom>
          </p:spPr>
          <p:txBody>
            <a:bodyPr wrap="square">
              <a:spAutoFit/>
            </a:bodyPr>
            <a:lstStyle/>
            <a:p>
              <a:pPr algn="just">
                <a:lnSpc>
                  <a:spcPct val="107000"/>
                </a:lnSpc>
                <a:spcAft>
                  <a:spcPts val="0"/>
                </a:spcAft>
              </a:pPr>
              <a:r>
                <a:rPr lang="es-ES"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-La carrera armamentística y aeroespacial de las grandes potencias económicas impulsa el desarrollo tecnológico.</a:t>
              </a:r>
            </a:p>
            <a:p>
              <a:pPr algn="just">
                <a:lnSpc>
                  <a:spcPct val="107000"/>
                </a:lnSpc>
                <a:spcAft>
                  <a:spcPts val="0"/>
                </a:spcAft>
              </a:pPr>
              <a:endParaRPr lang="es-CO" sz="16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-La globalización y la apertura económica de los mercados.</a:t>
              </a:r>
              <a:endParaRPr lang="es-CO" sz="16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026" name="Picture 2" descr="Resultado de imagen para cohetes espaciales rusos">
            <a:extLst>
              <a:ext uri="{FF2B5EF4-FFF2-40B4-BE49-F238E27FC236}">
                <a16:creationId xmlns:a16="http://schemas.microsoft.com/office/drawing/2014/main" xmlns="" id="{56C9C0B1-4735-4226-96B7-C9EF24199C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0717" y="1148577"/>
            <a:ext cx="2335659" cy="4230914"/>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xmlns="" id="{316D22A1-2516-4BF3-B5EF-A7692B939184}"/>
              </a:ext>
            </a:extLst>
          </p:cNvPr>
          <p:cNvSpPr txBox="1"/>
          <p:nvPr/>
        </p:nvSpPr>
        <p:spPr>
          <a:xfrm>
            <a:off x="1947672" y="3959352"/>
            <a:ext cx="5614416" cy="365760"/>
          </a:xfrm>
          <a:prstGeom prst="rect">
            <a:avLst/>
          </a:prstGeom>
          <a:noFill/>
        </p:spPr>
        <p:txBody>
          <a:bodyPr wrap="square" rtlCol="0">
            <a:spAutoFit/>
          </a:bodyPr>
          <a:lstStyle/>
          <a:p>
            <a:r>
              <a:rPr lang="es-CO" b="1" dirty="0">
                <a:solidFill>
                  <a:schemeClr val="accent1">
                    <a:lumMod val="50000"/>
                  </a:schemeClr>
                </a:solidFill>
              </a:rPr>
              <a:t>Planificación estatal         VS.                     Mercado</a:t>
            </a:r>
          </a:p>
        </p:txBody>
      </p:sp>
    </p:spTree>
    <p:extLst>
      <p:ext uri="{BB962C8B-B14F-4D97-AF65-F5344CB8AC3E}">
        <p14:creationId xmlns:p14="http://schemas.microsoft.com/office/powerpoint/2010/main" val="291236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xmlns="" id="{9796146B-47B3-4D9A-AFEC-AB2E80A20C89}"/>
              </a:ext>
            </a:extLst>
          </p:cNvPr>
          <p:cNvGrpSpPr/>
          <p:nvPr/>
        </p:nvGrpSpPr>
        <p:grpSpPr>
          <a:xfrm>
            <a:off x="846557" y="343536"/>
            <a:ext cx="10362038" cy="5891482"/>
            <a:chOff x="883133" y="691008"/>
            <a:chExt cx="10362038" cy="5891482"/>
          </a:xfrm>
        </p:grpSpPr>
        <p:sp>
          <p:nvSpPr>
            <p:cNvPr id="1056" name="1055 CuadroTexto"/>
            <p:cNvSpPr txBox="1"/>
            <p:nvPr/>
          </p:nvSpPr>
          <p:spPr>
            <a:xfrm>
              <a:off x="1157073" y="691008"/>
              <a:ext cx="7406639" cy="523220"/>
            </a:xfrm>
            <a:prstGeom prst="rect">
              <a:avLst/>
            </a:prstGeom>
            <a:solidFill>
              <a:schemeClr val="bg1"/>
            </a:solidFill>
          </p:spPr>
          <p:txBody>
            <a:bodyPr wrap="square" rtlCol="0">
              <a:spAutoFit/>
            </a:bodyPr>
            <a:lstStyle/>
            <a:p>
              <a:pPr algn="ctr"/>
              <a:r>
                <a:rPr lang="es-CO" sz="2800" b="1" dirty="0">
                  <a:solidFill>
                    <a:schemeClr val="accent1">
                      <a:lumMod val="50000"/>
                    </a:schemeClr>
                  </a:solidFill>
                </a:rPr>
                <a:t>Evolución histórica de las máquinas informáticas</a:t>
              </a:r>
            </a:p>
          </p:txBody>
        </p:sp>
        <p:sp>
          <p:nvSpPr>
            <p:cNvPr id="3" name="CuadroTexto 2"/>
            <p:cNvSpPr txBox="1"/>
            <p:nvPr/>
          </p:nvSpPr>
          <p:spPr>
            <a:xfrm>
              <a:off x="883133" y="1504177"/>
              <a:ext cx="7406639" cy="5078313"/>
            </a:xfrm>
            <a:prstGeom prst="rect">
              <a:avLst/>
            </a:prstGeom>
            <a:noFill/>
          </p:spPr>
          <p:txBody>
            <a:bodyPr wrap="square" rtlCol="0">
              <a:spAutoFit/>
            </a:bodyPr>
            <a:lstStyle/>
            <a:p>
              <a:pPr marL="285750" indent="-285750">
                <a:buFont typeface="Arial" panose="020B0604020202020204" pitchFamily="34" charset="0"/>
                <a:buChar char="•"/>
              </a:pPr>
              <a:r>
                <a:rPr lang="es-CO" b="1" dirty="0">
                  <a:solidFill>
                    <a:schemeClr val="accent1">
                      <a:lumMod val="50000"/>
                    </a:schemeClr>
                  </a:solidFill>
                </a:rPr>
                <a:t>1822 Charles Babbage inventa la Máquina diferencial.</a:t>
              </a:r>
            </a:p>
            <a:p>
              <a:endParaRPr lang="es-CO" b="1" dirty="0">
                <a:solidFill>
                  <a:schemeClr val="accent1">
                    <a:lumMod val="50000"/>
                  </a:schemeClr>
                </a:solidFill>
              </a:endParaRPr>
            </a:p>
            <a:p>
              <a:pPr marL="285750" indent="-285750">
                <a:buFont typeface="Arial" panose="020B0604020202020204" pitchFamily="34" charset="0"/>
                <a:buChar char="•"/>
              </a:pPr>
              <a:r>
                <a:rPr lang="es-CO" b="1" dirty="0">
                  <a:solidFill>
                    <a:schemeClr val="accent1">
                      <a:lumMod val="50000"/>
                    </a:schemeClr>
                  </a:solidFill>
                </a:rPr>
                <a:t>1899 Máquina tabuladora de Hollerith.</a:t>
              </a:r>
            </a:p>
            <a:p>
              <a:endParaRPr lang="es-CO" b="1" dirty="0">
                <a:solidFill>
                  <a:schemeClr val="accent1">
                    <a:lumMod val="50000"/>
                  </a:schemeClr>
                </a:solidFill>
              </a:endParaRPr>
            </a:p>
            <a:p>
              <a:pPr marL="285750" indent="-285750">
                <a:buFont typeface="Arial" panose="020B0604020202020204" pitchFamily="34" charset="0"/>
                <a:buChar char="•"/>
              </a:pPr>
              <a:r>
                <a:rPr lang="en-US" b="1" dirty="0">
                  <a:solidFill>
                    <a:schemeClr val="accent1">
                      <a:lumMod val="50000"/>
                    </a:schemeClr>
                  </a:solidFill>
                </a:rPr>
                <a:t>1911 nace IBM (International Business Machines Corporation).</a:t>
              </a:r>
            </a:p>
            <a:p>
              <a:endParaRPr lang="en-US" b="1" dirty="0">
                <a:solidFill>
                  <a:schemeClr val="accent1">
                    <a:lumMod val="50000"/>
                  </a:schemeClr>
                </a:solidFill>
              </a:endParaRPr>
            </a:p>
            <a:p>
              <a:pPr marL="285750" indent="-285750">
                <a:buFont typeface="Arial" panose="020B0604020202020204" pitchFamily="34" charset="0"/>
                <a:buChar char="•"/>
              </a:pPr>
              <a:r>
                <a:rPr lang="en-US" b="1" dirty="0">
                  <a:solidFill>
                    <a:schemeClr val="accent1">
                      <a:lumMod val="50000"/>
                    </a:schemeClr>
                  </a:solidFill>
                </a:rPr>
                <a:t>1946-1956 Mark I (Construído por IBM) y ENIAC (Electronic Numerical Integrator And Computer) Universidad de Pennsylvania. Usaba tubos de vacío. </a:t>
              </a:r>
            </a:p>
            <a:p>
              <a:pPr marL="285750" indent="-285750">
                <a:buFont typeface="Arial" panose="020B0604020202020204" pitchFamily="34" charset="0"/>
                <a:buChar char="•"/>
              </a:pPr>
              <a:endParaRPr lang="en-US" b="1" dirty="0">
                <a:solidFill>
                  <a:schemeClr val="accent1">
                    <a:lumMod val="50000"/>
                  </a:schemeClr>
                </a:solidFill>
              </a:endParaRPr>
            </a:p>
            <a:p>
              <a:pPr marL="285750" indent="-285750">
                <a:buFont typeface="Arial" panose="020B0604020202020204" pitchFamily="34" charset="0"/>
                <a:buChar char="•"/>
              </a:pPr>
              <a:r>
                <a:rPr lang="en-US" b="1" dirty="0">
                  <a:solidFill>
                    <a:schemeClr val="accent1">
                      <a:lumMod val="50000"/>
                    </a:schemeClr>
                  </a:solidFill>
                </a:rPr>
                <a:t>1959-1964. Uso de Transistores. </a:t>
              </a:r>
            </a:p>
            <a:p>
              <a:endParaRPr lang="en-US" b="1" dirty="0">
                <a:solidFill>
                  <a:schemeClr val="accent1">
                    <a:lumMod val="50000"/>
                  </a:schemeClr>
                </a:solidFill>
              </a:endParaRPr>
            </a:p>
            <a:p>
              <a:pPr marL="285750" indent="-285750">
                <a:buFont typeface="Arial" panose="020B0604020202020204" pitchFamily="34" charset="0"/>
                <a:buChar char="•"/>
              </a:pPr>
              <a:r>
                <a:rPr lang="en-US" b="1" dirty="0">
                  <a:solidFill>
                    <a:schemeClr val="accent1">
                      <a:lumMod val="50000"/>
                    </a:schemeClr>
                  </a:solidFill>
                </a:rPr>
                <a:t>1964-1971. Chip o Procesador de silicio. </a:t>
              </a:r>
            </a:p>
            <a:p>
              <a:pPr marL="285750" indent="-285750">
                <a:buFont typeface="Arial" panose="020B0604020202020204" pitchFamily="34" charset="0"/>
                <a:buChar char="•"/>
              </a:pPr>
              <a:endParaRPr lang="en-US" b="1" dirty="0">
                <a:solidFill>
                  <a:schemeClr val="accent1">
                    <a:lumMod val="50000"/>
                  </a:schemeClr>
                </a:solidFill>
              </a:endParaRPr>
            </a:p>
            <a:p>
              <a:pPr marL="285750" indent="-285750">
                <a:buFont typeface="Arial" panose="020B0604020202020204" pitchFamily="34" charset="0"/>
                <a:buChar char="•"/>
              </a:pPr>
              <a:r>
                <a:rPr lang="en-US" b="1" dirty="0">
                  <a:solidFill>
                    <a:schemeClr val="accent1">
                      <a:lumMod val="50000"/>
                    </a:schemeClr>
                  </a:solidFill>
                </a:rPr>
                <a:t>1981 IBM crea el primer computador personal (PC o Personal Computer).</a:t>
              </a:r>
            </a:p>
            <a:p>
              <a:pPr marL="285750" indent="-285750">
                <a:buFont typeface="Arial" panose="020B0604020202020204" pitchFamily="34" charset="0"/>
                <a:buChar char="•"/>
              </a:pPr>
              <a:endParaRPr lang="en-US" b="1" dirty="0">
                <a:solidFill>
                  <a:schemeClr val="accent1">
                    <a:lumMod val="50000"/>
                  </a:schemeClr>
                </a:solidFill>
              </a:endParaRPr>
            </a:p>
            <a:p>
              <a:pPr marL="285750" indent="-285750">
                <a:buFont typeface="Arial" panose="020B0604020202020204" pitchFamily="34" charset="0"/>
                <a:buChar char="•"/>
              </a:pPr>
              <a:r>
                <a:rPr lang="en-US" b="1" dirty="0">
                  <a:solidFill>
                    <a:schemeClr val="accent1">
                      <a:lumMod val="50000"/>
                    </a:schemeClr>
                  </a:solidFill>
                </a:rPr>
                <a:t>En los últimos 30 años: PC portatil, teléfono inalámbrico y teléfono inteligente, al que se le integra la cámara fotográfica y el computador.</a:t>
              </a:r>
            </a:p>
          </p:txBody>
        </p:sp>
        <p:grpSp>
          <p:nvGrpSpPr>
            <p:cNvPr id="5" name="Grupo 4">
              <a:extLst>
                <a:ext uri="{FF2B5EF4-FFF2-40B4-BE49-F238E27FC236}">
                  <a16:creationId xmlns:a16="http://schemas.microsoft.com/office/drawing/2014/main" xmlns="" id="{47418878-80FC-4ECA-858B-E2879805A70B}"/>
                </a:ext>
              </a:extLst>
            </p:cNvPr>
            <p:cNvGrpSpPr/>
            <p:nvPr/>
          </p:nvGrpSpPr>
          <p:grpSpPr>
            <a:xfrm>
              <a:off x="8639131" y="2924679"/>
              <a:ext cx="2606040" cy="3440607"/>
              <a:chOff x="8244434" y="2975762"/>
              <a:chExt cx="2606040" cy="3440607"/>
            </a:xfrm>
          </p:grpSpPr>
          <p:pic>
            <p:nvPicPr>
              <p:cNvPr id="3074" name="Picture 2" descr="http://4.bp.blogspot.com/-7jDa08di0pA/TZkA0C7X_lI/AAAAAAAAAB8/RuHeB4jokJM/s1600/HOLLERI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5018" y="2975762"/>
                <a:ext cx="2251685" cy="12850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para ibm primer pc">
                <a:extLst>
                  <a:ext uri="{FF2B5EF4-FFF2-40B4-BE49-F238E27FC236}">
                    <a16:creationId xmlns:a16="http://schemas.microsoft.com/office/drawing/2014/main" xmlns="" id="{9EAD2625-515C-4FB8-A034-F78C659CF2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5018" y="4711448"/>
                <a:ext cx="2251685" cy="118170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xmlns="" id="{C9C98D5E-345C-4062-B59B-FA2BEE6368FC}"/>
                  </a:ext>
                </a:extLst>
              </p:cNvPr>
              <p:cNvSpPr/>
              <p:nvPr/>
            </p:nvSpPr>
            <p:spPr>
              <a:xfrm>
                <a:off x="8244434" y="5893149"/>
                <a:ext cx="2606040" cy="523220"/>
              </a:xfrm>
              <a:prstGeom prst="rect">
                <a:avLst/>
              </a:prstGeom>
            </p:spPr>
            <p:txBody>
              <a:bodyPr wrap="square">
                <a:spAutoFit/>
              </a:bodyPr>
              <a:lstStyle/>
              <a:p>
                <a:pPr algn="ctr"/>
                <a:r>
                  <a:rPr lang="es-CO" sz="1400" b="1" dirty="0">
                    <a:solidFill>
                      <a:schemeClr val="accent1">
                        <a:lumMod val="50000"/>
                      </a:schemeClr>
                    </a:solidFill>
                    <a:latin typeface="Arial" panose="020B0604020202020204" pitchFamily="34" charset="0"/>
                  </a:rPr>
                  <a:t>Primer PC. En 1981, costaba 4.000 dólares.</a:t>
                </a:r>
                <a:endParaRPr lang="es-CO" sz="1400" b="1" dirty="0">
                  <a:solidFill>
                    <a:schemeClr val="accent1">
                      <a:lumMod val="50000"/>
                    </a:schemeClr>
                  </a:solidFill>
                </a:endParaRPr>
              </a:p>
            </p:txBody>
          </p:sp>
        </p:grpSp>
        <p:pic>
          <p:nvPicPr>
            <p:cNvPr id="2050" name="Picture 2" descr="Resultado de imagen para MAQUINA DIFERENCIAL">
              <a:extLst>
                <a:ext uri="{FF2B5EF4-FFF2-40B4-BE49-F238E27FC236}">
                  <a16:creationId xmlns:a16="http://schemas.microsoft.com/office/drawing/2014/main" xmlns="" id="{A23D25A4-797E-419C-90CE-726E9E14FE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7540" y="861004"/>
              <a:ext cx="1796034" cy="162292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xmlns="" id="{0E0D9DAE-9682-4B2F-A111-2634D58D2187}"/>
                </a:ext>
              </a:extLst>
            </p:cNvPr>
            <p:cNvSpPr txBox="1"/>
            <p:nvPr/>
          </p:nvSpPr>
          <p:spPr>
            <a:xfrm>
              <a:off x="8968315" y="4302086"/>
              <a:ext cx="1947672" cy="338554"/>
            </a:xfrm>
            <a:prstGeom prst="rect">
              <a:avLst/>
            </a:prstGeom>
            <a:noFill/>
          </p:spPr>
          <p:txBody>
            <a:bodyPr wrap="square" rtlCol="0">
              <a:spAutoFit/>
            </a:bodyPr>
            <a:lstStyle/>
            <a:p>
              <a:r>
                <a:rPr lang="es-CO" sz="1600" b="1" dirty="0">
                  <a:solidFill>
                    <a:schemeClr val="accent1">
                      <a:lumMod val="50000"/>
                    </a:schemeClr>
                  </a:solidFill>
                </a:rPr>
                <a:t>Máquina tabuladora</a:t>
              </a:r>
            </a:p>
          </p:txBody>
        </p:sp>
        <p:sp>
          <p:nvSpPr>
            <p:cNvPr id="6" name="CuadroTexto 5">
              <a:extLst>
                <a:ext uri="{FF2B5EF4-FFF2-40B4-BE49-F238E27FC236}">
                  <a16:creationId xmlns:a16="http://schemas.microsoft.com/office/drawing/2014/main" xmlns="" id="{1EC0B428-9EC0-432D-A865-5293411371C2}"/>
                </a:ext>
              </a:extLst>
            </p:cNvPr>
            <p:cNvSpPr txBox="1"/>
            <p:nvPr/>
          </p:nvSpPr>
          <p:spPr>
            <a:xfrm>
              <a:off x="8811317" y="2530096"/>
              <a:ext cx="2180083" cy="369332"/>
            </a:xfrm>
            <a:prstGeom prst="rect">
              <a:avLst/>
            </a:prstGeom>
            <a:noFill/>
          </p:spPr>
          <p:txBody>
            <a:bodyPr wrap="square" rtlCol="0">
              <a:spAutoFit/>
            </a:bodyPr>
            <a:lstStyle/>
            <a:p>
              <a:r>
                <a:rPr lang="es-CO" b="1" dirty="0">
                  <a:solidFill>
                    <a:schemeClr val="accent1">
                      <a:lumMod val="50000"/>
                    </a:schemeClr>
                  </a:solidFill>
                </a:rPr>
                <a:t>Máquina diferencial</a:t>
              </a:r>
            </a:p>
          </p:txBody>
        </p:sp>
      </p:grpSp>
    </p:spTree>
    <p:extLst>
      <p:ext uri="{BB962C8B-B14F-4D97-AF65-F5344CB8AC3E}">
        <p14:creationId xmlns:p14="http://schemas.microsoft.com/office/powerpoint/2010/main" val="1162248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9073" y="2083800"/>
            <a:ext cx="8229601" cy="2418004"/>
          </a:xfrm>
        </p:spPr>
        <p:txBody>
          <a:bodyPr>
            <a:noAutofit/>
          </a:bodyPr>
          <a:lstStyle/>
          <a:p>
            <a:r>
              <a:rPr lang="es-CO" sz="2000" b="1" dirty="0">
                <a:solidFill>
                  <a:schemeClr val="tx1">
                    <a:lumMod val="65000"/>
                    <a:lumOff val="35000"/>
                  </a:schemeClr>
                </a:solidFill>
                <a:latin typeface="Arial" panose="020B0604020202020204" pitchFamily="34" charset="0"/>
                <a:cs typeface="Arial" panose="020B0604020202020204" pitchFamily="34" charset="0"/>
              </a:rPr>
              <a:t/>
            </a:r>
            <a:br>
              <a:rPr lang="es-CO" sz="2000" b="1" dirty="0">
                <a:solidFill>
                  <a:schemeClr val="tx1">
                    <a:lumMod val="65000"/>
                    <a:lumOff val="35000"/>
                  </a:schemeClr>
                </a:solidFill>
                <a:latin typeface="Arial" panose="020B0604020202020204" pitchFamily="34" charset="0"/>
                <a:cs typeface="Arial" panose="020B0604020202020204" pitchFamily="34" charset="0"/>
              </a:rPr>
            </a:br>
            <a:r>
              <a:rPr lang="es-CO" sz="3200" b="1" dirty="0">
                <a:solidFill>
                  <a:schemeClr val="tx1">
                    <a:lumMod val="65000"/>
                    <a:lumOff val="35000"/>
                  </a:schemeClr>
                </a:solidFill>
                <a:latin typeface="Arial" panose="020B0604020202020204" pitchFamily="34" charset="0"/>
                <a:cs typeface="Arial" panose="020B0604020202020204" pitchFamily="34" charset="0"/>
              </a:rPr>
              <a:t/>
            </a:r>
            <a:br>
              <a:rPr lang="es-CO" sz="3200" b="1" dirty="0">
                <a:solidFill>
                  <a:schemeClr val="tx1">
                    <a:lumMod val="65000"/>
                    <a:lumOff val="35000"/>
                  </a:schemeClr>
                </a:solidFill>
                <a:latin typeface="Arial" panose="020B0604020202020204" pitchFamily="34" charset="0"/>
                <a:cs typeface="Arial" panose="020B0604020202020204" pitchFamily="34" charset="0"/>
              </a:rPr>
            </a:br>
            <a:endParaRPr lang="es-CO" sz="3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2 Rectángulo"/>
          <p:cNvSpPr/>
          <p:nvPr/>
        </p:nvSpPr>
        <p:spPr>
          <a:xfrm>
            <a:off x="748749" y="1102855"/>
            <a:ext cx="2812348" cy="646331"/>
          </a:xfrm>
          <a:prstGeom prst="rect">
            <a:avLst/>
          </a:prstGeom>
          <a:solidFill>
            <a:schemeClr val="bg1"/>
          </a:solidFill>
          <a:ln>
            <a:solidFill>
              <a:schemeClr val="tx1"/>
            </a:solidFill>
          </a:ln>
        </p:spPr>
        <p:txBody>
          <a:bodyPr wrap="square">
            <a:spAutoFit/>
          </a:bodyPr>
          <a:lstStyle/>
          <a:p>
            <a:pPr algn="ctr"/>
            <a:r>
              <a:rPr lang="es-CO" b="1" dirty="0">
                <a:solidFill>
                  <a:schemeClr val="accent1">
                    <a:lumMod val="50000"/>
                  </a:schemeClr>
                </a:solidFill>
              </a:rPr>
              <a:t>-La carrera armamentística y aeroespacial.</a:t>
            </a:r>
          </a:p>
        </p:txBody>
      </p:sp>
      <p:sp>
        <p:nvSpPr>
          <p:cNvPr id="7" name="CuadroTexto 6"/>
          <p:cNvSpPr txBox="1"/>
          <p:nvPr/>
        </p:nvSpPr>
        <p:spPr>
          <a:xfrm>
            <a:off x="5470482" y="1567337"/>
            <a:ext cx="2095375" cy="369332"/>
          </a:xfrm>
          <a:prstGeom prst="rect">
            <a:avLst/>
          </a:prstGeom>
          <a:noFill/>
        </p:spPr>
        <p:txBody>
          <a:bodyPr wrap="square" rtlCol="0">
            <a:spAutoFit/>
          </a:bodyPr>
          <a:lstStyle/>
          <a:p>
            <a:r>
              <a:rPr lang="es-CO" b="1" dirty="0">
                <a:solidFill>
                  <a:schemeClr val="accent1">
                    <a:lumMod val="50000"/>
                  </a:schemeClr>
                </a:solidFill>
              </a:rPr>
              <a:t>ARPA NET </a:t>
            </a:r>
            <a:r>
              <a:rPr lang="es-CO" dirty="0">
                <a:solidFill>
                  <a:schemeClr val="accent1">
                    <a:lumMod val="50000"/>
                  </a:schemeClr>
                </a:solidFill>
              </a:rPr>
              <a:t>(1958)</a:t>
            </a:r>
          </a:p>
        </p:txBody>
      </p:sp>
      <p:sp>
        <p:nvSpPr>
          <p:cNvPr id="8" name="CuadroTexto 7"/>
          <p:cNvSpPr txBox="1"/>
          <p:nvPr/>
        </p:nvSpPr>
        <p:spPr>
          <a:xfrm>
            <a:off x="5294378" y="3574912"/>
            <a:ext cx="3145534" cy="369332"/>
          </a:xfrm>
          <a:prstGeom prst="rect">
            <a:avLst/>
          </a:prstGeom>
          <a:solidFill>
            <a:schemeClr val="bg1"/>
          </a:solidFill>
          <a:ln>
            <a:solidFill>
              <a:schemeClr val="accent1">
                <a:lumMod val="50000"/>
              </a:schemeClr>
            </a:solidFill>
          </a:ln>
        </p:spPr>
        <p:txBody>
          <a:bodyPr wrap="square" rtlCol="0">
            <a:spAutoFit/>
          </a:bodyPr>
          <a:lstStyle/>
          <a:p>
            <a:pPr algn="just"/>
            <a:r>
              <a:rPr lang="es-CO" b="1" dirty="0">
                <a:solidFill>
                  <a:schemeClr val="accent1">
                    <a:lumMod val="50000"/>
                  </a:schemeClr>
                </a:solidFill>
              </a:rPr>
              <a:t>Internet: Interconexión en red.</a:t>
            </a:r>
          </a:p>
        </p:txBody>
      </p:sp>
      <p:cxnSp>
        <p:nvCxnSpPr>
          <p:cNvPr id="11" name="Conector recto de flecha 10"/>
          <p:cNvCxnSpPr>
            <a:cxnSpLocks/>
          </p:cNvCxnSpPr>
          <p:nvPr/>
        </p:nvCxnSpPr>
        <p:spPr>
          <a:xfrm>
            <a:off x="6269712" y="1951657"/>
            <a:ext cx="0" cy="35434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a:cxnSpLocks/>
          </p:cNvCxnSpPr>
          <p:nvPr/>
        </p:nvCxnSpPr>
        <p:spPr>
          <a:xfrm flipV="1">
            <a:off x="3637246" y="978703"/>
            <a:ext cx="1554858" cy="42727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625969" y="2401665"/>
            <a:ext cx="3096337" cy="369332"/>
          </a:xfrm>
          <a:prstGeom prst="rect">
            <a:avLst/>
          </a:prstGeom>
          <a:noFill/>
        </p:spPr>
        <p:txBody>
          <a:bodyPr wrap="square" rtlCol="0">
            <a:spAutoFit/>
          </a:bodyPr>
          <a:lstStyle/>
          <a:p>
            <a:pPr marL="342900" indent="-342900">
              <a:buAutoNum type="arabicPlain" startAt="1957"/>
            </a:pPr>
            <a:r>
              <a:rPr lang="es-CO" b="1" dirty="0">
                <a:solidFill>
                  <a:schemeClr val="accent1">
                    <a:lumMod val="50000"/>
                  </a:schemeClr>
                </a:solidFill>
              </a:rPr>
              <a:t> Primer satélite en órbita</a:t>
            </a:r>
          </a:p>
        </p:txBody>
      </p:sp>
      <p:sp>
        <p:nvSpPr>
          <p:cNvPr id="15" name="CuadroTexto 14"/>
          <p:cNvSpPr txBox="1"/>
          <p:nvPr/>
        </p:nvSpPr>
        <p:spPr>
          <a:xfrm>
            <a:off x="5209441" y="710117"/>
            <a:ext cx="2495903" cy="369332"/>
          </a:xfrm>
          <a:prstGeom prst="rect">
            <a:avLst/>
          </a:prstGeom>
          <a:noFill/>
        </p:spPr>
        <p:txBody>
          <a:bodyPr wrap="square" rtlCol="0">
            <a:spAutoFit/>
          </a:bodyPr>
          <a:lstStyle/>
          <a:p>
            <a:r>
              <a:rPr lang="es-CO" b="1" dirty="0">
                <a:solidFill>
                  <a:schemeClr val="accent1">
                    <a:lumMod val="50000"/>
                  </a:schemeClr>
                </a:solidFill>
              </a:rPr>
              <a:t>Proyecto del pentágono</a:t>
            </a:r>
          </a:p>
        </p:txBody>
      </p:sp>
      <p:cxnSp>
        <p:nvCxnSpPr>
          <p:cNvPr id="17" name="Conector recto de flecha 16"/>
          <p:cNvCxnSpPr>
            <a:cxnSpLocks/>
          </p:cNvCxnSpPr>
          <p:nvPr/>
        </p:nvCxnSpPr>
        <p:spPr>
          <a:xfrm flipH="1">
            <a:off x="6275834" y="1116239"/>
            <a:ext cx="3061" cy="40472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CuadroTexto 23"/>
          <p:cNvSpPr txBox="1"/>
          <p:nvPr/>
        </p:nvSpPr>
        <p:spPr>
          <a:xfrm>
            <a:off x="540901" y="2876154"/>
            <a:ext cx="3403745" cy="1477328"/>
          </a:xfrm>
          <a:prstGeom prst="rect">
            <a:avLst/>
          </a:prstGeom>
          <a:noFill/>
        </p:spPr>
        <p:txBody>
          <a:bodyPr wrap="square" rtlCol="0">
            <a:spAutoFit/>
          </a:bodyPr>
          <a:lstStyle/>
          <a:p>
            <a:r>
              <a:rPr lang="es-CO" b="1" dirty="0">
                <a:solidFill>
                  <a:schemeClr val="accent1">
                    <a:lumMod val="50000"/>
                  </a:schemeClr>
                </a:solidFill>
              </a:rPr>
              <a:t>Tim Berners Lee </a:t>
            </a:r>
            <a:r>
              <a:rPr lang="es-CO" dirty="0">
                <a:solidFill>
                  <a:schemeClr val="accent1">
                    <a:lumMod val="50000"/>
                  </a:schemeClr>
                </a:solidFill>
              </a:rPr>
              <a:t>científico del CERN (Comité Europeo para la Investigación en Energía Nuclear) desarrolla el protocolo W.W.W. (World Web Wide).</a:t>
            </a:r>
          </a:p>
        </p:txBody>
      </p:sp>
      <p:sp>
        <p:nvSpPr>
          <p:cNvPr id="31" name="CuadroTexto 30"/>
          <p:cNvSpPr txBox="1"/>
          <p:nvPr/>
        </p:nvSpPr>
        <p:spPr>
          <a:xfrm>
            <a:off x="5447643" y="2394401"/>
            <a:ext cx="2684411" cy="584775"/>
          </a:xfrm>
          <a:prstGeom prst="rect">
            <a:avLst/>
          </a:prstGeom>
          <a:solidFill>
            <a:schemeClr val="bg1"/>
          </a:solidFill>
          <a:ln>
            <a:solidFill>
              <a:schemeClr val="tx1"/>
            </a:solidFill>
          </a:ln>
        </p:spPr>
        <p:txBody>
          <a:bodyPr wrap="square" rtlCol="0">
            <a:spAutoFit/>
          </a:bodyPr>
          <a:lstStyle/>
          <a:p>
            <a:pPr algn="ctr"/>
            <a:r>
              <a:rPr lang="es-CO" sz="1600" b="1" dirty="0">
                <a:solidFill>
                  <a:schemeClr val="accent1">
                    <a:lumMod val="50000"/>
                  </a:schemeClr>
                </a:solidFill>
              </a:rPr>
              <a:t>Comunicación militar en caso de una guerra atómica.</a:t>
            </a:r>
          </a:p>
        </p:txBody>
      </p:sp>
      <p:cxnSp>
        <p:nvCxnSpPr>
          <p:cNvPr id="36" name="Conector recto de flecha 35"/>
          <p:cNvCxnSpPr>
            <a:cxnSpLocks/>
          </p:cNvCxnSpPr>
          <p:nvPr/>
        </p:nvCxnSpPr>
        <p:spPr>
          <a:xfrm>
            <a:off x="6278895" y="3066106"/>
            <a:ext cx="0" cy="39623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3" name="CuadroTexto 32"/>
          <p:cNvSpPr txBox="1"/>
          <p:nvPr/>
        </p:nvSpPr>
        <p:spPr>
          <a:xfrm>
            <a:off x="3887050" y="71945"/>
            <a:ext cx="5262238" cy="461665"/>
          </a:xfrm>
          <a:prstGeom prst="rect">
            <a:avLst/>
          </a:prstGeom>
          <a:solidFill>
            <a:schemeClr val="bg1"/>
          </a:solidFill>
          <a:ln>
            <a:solidFill>
              <a:schemeClr val="tx1"/>
            </a:solidFill>
          </a:ln>
        </p:spPr>
        <p:txBody>
          <a:bodyPr wrap="square" rtlCol="0">
            <a:spAutoFit/>
          </a:bodyPr>
          <a:lstStyle/>
          <a:p>
            <a:r>
              <a:rPr lang="es-CO" sz="2400" b="1" dirty="0">
                <a:solidFill>
                  <a:schemeClr val="accent1">
                    <a:lumMod val="50000"/>
                  </a:schemeClr>
                </a:solidFill>
              </a:rPr>
              <a:t>Desarrollo de las máquinas informáticas </a:t>
            </a:r>
          </a:p>
        </p:txBody>
      </p:sp>
      <p:grpSp>
        <p:nvGrpSpPr>
          <p:cNvPr id="20" name="Grupo 19">
            <a:extLst>
              <a:ext uri="{FF2B5EF4-FFF2-40B4-BE49-F238E27FC236}">
                <a16:creationId xmlns:a16="http://schemas.microsoft.com/office/drawing/2014/main" xmlns="" id="{F5BA650E-D5DC-4417-B84D-EAE6EA800AED}"/>
              </a:ext>
            </a:extLst>
          </p:cNvPr>
          <p:cNvGrpSpPr/>
          <p:nvPr/>
        </p:nvGrpSpPr>
        <p:grpSpPr>
          <a:xfrm>
            <a:off x="852247" y="4441176"/>
            <a:ext cx="3944325" cy="1151618"/>
            <a:chOff x="2406727" y="4413744"/>
            <a:chExt cx="3944325" cy="1151618"/>
          </a:xfrm>
        </p:grpSpPr>
        <p:sp>
          <p:nvSpPr>
            <p:cNvPr id="42" name="CuadroTexto 41"/>
            <p:cNvSpPr txBox="1"/>
            <p:nvPr/>
          </p:nvSpPr>
          <p:spPr>
            <a:xfrm>
              <a:off x="2406727" y="4772705"/>
              <a:ext cx="1440160" cy="354344"/>
            </a:xfrm>
            <a:prstGeom prst="rect">
              <a:avLst/>
            </a:prstGeom>
            <a:noFill/>
          </p:spPr>
          <p:txBody>
            <a:bodyPr wrap="square" rtlCol="0">
              <a:spAutoFit/>
            </a:bodyPr>
            <a:lstStyle/>
            <a:p>
              <a:r>
                <a:rPr lang="es-CO" b="1" dirty="0">
                  <a:solidFill>
                    <a:schemeClr val="accent1">
                      <a:lumMod val="50000"/>
                    </a:schemeClr>
                  </a:solidFill>
                </a:rPr>
                <a:t>INTERFACES</a:t>
              </a:r>
            </a:p>
          </p:txBody>
        </p:sp>
        <p:sp>
          <p:nvSpPr>
            <p:cNvPr id="43" name="CuadroTexto 42"/>
            <p:cNvSpPr txBox="1"/>
            <p:nvPr/>
          </p:nvSpPr>
          <p:spPr>
            <a:xfrm>
              <a:off x="4223041" y="4413744"/>
              <a:ext cx="2128011" cy="1151618"/>
            </a:xfrm>
            <a:prstGeom prst="rect">
              <a:avLst/>
            </a:prstGeom>
            <a:noFill/>
          </p:spPr>
          <p:txBody>
            <a:bodyPr wrap="square" rtlCol="0">
              <a:spAutoFit/>
            </a:bodyPr>
            <a:lstStyle/>
            <a:p>
              <a:r>
                <a:rPr lang="es-CO" dirty="0">
                  <a:solidFill>
                    <a:schemeClr val="accent1">
                      <a:lumMod val="50000"/>
                    </a:schemeClr>
                  </a:solidFill>
                </a:rPr>
                <a:t>1. Conversacional</a:t>
              </a:r>
            </a:p>
            <a:p>
              <a:r>
                <a:rPr lang="es-CO" dirty="0">
                  <a:solidFill>
                    <a:schemeClr val="accent1">
                      <a:lumMod val="50000"/>
                    </a:schemeClr>
                  </a:solidFill>
                </a:rPr>
                <a:t>2. Alfanumérica</a:t>
              </a:r>
            </a:p>
            <a:p>
              <a:r>
                <a:rPr lang="es-CO" dirty="0">
                  <a:solidFill>
                    <a:schemeClr val="accent1">
                      <a:lumMod val="50000"/>
                    </a:schemeClr>
                  </a:solidFill>
                </a:rPr>
                <a:t>3. Gráficas</a:t>
              </a:r>
            </a:p>
            <a:p>
              <a:r>
                <a:rPr lang="es-CO" dirty="0">
                  <a:solidFill>
                    <a:schemeClr val="accent1">
                      <a:lumMod val="50000"/>
                    </a:schemeClr>
                  </a:solidFill>
                </a:rPr>
                <a:t>4. Virtual</a:t>
              </a:r>
            </a:p>
          </p:txBody>
        </p:sp>
        <p:sp>
          <p:nvSpPr>
            <p:cNvPr id="44" name="Abrir llave 43"/>
            <p:cNvSpPr/>
            <p:nvPr/>
          </p:nvSpPr>
          <p:spPr>
            <a:xfrm>
              <a:off x="3846887" y="4518647"/>
              <a:ext cx="365758" cy="92669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solidFill>
                  <a:schemeClr val="accent1">
                    <a:lumMod val="75000"/>
                  </a:schemeClr>
                </a:solidFill>
              </a:endParaRPr>
            </a:p>
          </p:txBody>
        </p:sp>
      </p:grpSp>
      <p:sp>
        <p:nvSpPr>
          <p:cNvPr id="46" name="CuadroTexto 45"/>
          <p:cNvSpPr txBox="1"/>
          <p:nvPr/>
        </p:nvSpPr>
        <p:spPr>
          <a:xfrm>
            <a:off x="6646719" y="5296473"/>
            <a:ext cx="1867216" cy="738664"/>
          </a:xfrm>
          <a:prstGeom prst="rect">
            <a:avLst/>
          </a:prstGeom>
          <a:noFill/>
        </p:spPr>
        <p:txBody>
          <a:bodyPr wrap="square" rtlCol="0">
            <a:spAutoFit/>
          </a:bodyPr>
          <a:lstStyle/>
          <a:p>
            <a:r>
              <a:rPr lang="es-CO" sz="1400" b="1" dirty="0">
                <a:solidFill>
                  <a:schemeClr val="accent1">
                    <a:lumMod val="50000"/>
                  </a:schemeClr>
                </a:solidFill>
              </a:rPr>
              <a:t>-Netscape</a:t>
            </a:r>
          </a:p>
          <a:p>
            <a:r>
              <a:rPr lang="es-CO" sz="1400" b="1" dirty="0">
                <a:solidFill>
                  <a:schemeClr val="accent1">
                    <a:lumMod val="50000"/>
                  </a:schemeClr>
                </a:solidFill>
              </a:rPr>
              <a:t>-Internet Explorer</a:t>
            </a:r>
          </a:p>
          <a:p>
            <a:r>
              <a:rPr lang="es-CO" sz="1400" b="1" dirty="0">
                <a:solidFill>
                  <a:schemeClr val="accent1">
                    <a:lumMod val="50000"/>
                  </a:schemeClr>
                </a:solidFill>
              </a:rPr>
              <a:t>-Google</a:t>
            </a:r>
          </a:p>
        </p:txBody>
      </p:sp>
      <p:sp>
        <p:nvSpPr>
          <p:cNvPr id="47" name="CuadroTexto 46"/>
          <p:cNvSpPr txBox="1"/>
          <p:nvPr/>
        </p:nvSpPr>
        <p:spPr>
          <a:xfrm>
            <a:off x="5219435" y="5330611"/>
            <a:ext cx="1124068" cy="646331"/>
          </a:xfrm>
          <a:prstGeom prst="rect">
            <a:avLst/>
          </a:prstGeom>
          <a:solidFill>
            <a:schemeClr val="bg1"/>
          </a:solidFill>
          <a:ln>
            <a:solidFill>
              <a:schemeClr val="tx1"/>
            </a:solidFill>
          </a:ln>
        </p:spPr>
        <p:txBody>
          <a:bodyPr wrap="square" rtlCol="0">
            <a:spAutoFit/>
          </a:bodyPr>
          <a:lstStyle/>
          <a:p>
            <a:r>
              <a:rPr lang="es-CO" b="1" dirty="0">
                <a:solidFill>
                  <a:schemeClr val="accent1">
                    <a:lumMod val="50000"/>
                  </a:schemeClr>
                </a:solidFill>
              </a:rPr>
              <a:t>Búsqueda  en la red.</a:t>
            </a:r>
          </a:p>
        </p:txBody>
      </p:sp>
      <p:cxnSp>
        <p:nvCxnSpPr>
          <p:cNvPr id="53" name="Conector recto de flecha 52"/>
          <p:cNvCxnSpPr>
            <a:cxnSpLocks/>
          </p:cNvCxnSpPr>
          <p:nvPr/>
        </p:nvCxnSpPr>
        <p:spPr>
          <a:xfrm>
            <a:off x="5783488" y="4028157"/>
            <a:ext cx="0" cy="32532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ector recto de flecha 55"/>
          <p:cNvCxnSpPr>
            <a:cxnSpLocks/>
          </p:cNvCxnSpPr>
          <p:nvPr/>
        </p:nvCxnSpPr>
        <p:spPr>
          <a:xfrm>
            <a:off x="5781469" y="4886427"/>
            <a:ext cx="0" cy="33591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5" name="CuadroTexto 54"/>
          <p:cNvSpPr txBox="1"/>
          <p:nvPr/>
        </p:nvSpPr>
        <p:spPr>
          <a:xfrm>
            <a:off x="5059680" y="4303160"/>
            <a:ext cx="1313147" cy="646331"/>
          </a:xfrm>
          <a:prstGeom prst="rect">
            <a:avLst/>
          </a:prstGeom>
          <a:noFill/>
        </p:spPr>
        <p:txBody>
          <a:bodyPr wrap="square" rtlCol="0">
            <a:spAutoFit/>
          </a:bodyPr>
          <a:lstStyle/>
          <a:p>
            <a:pPr algn="ctr"/>
            <a:r>
              <a:rPr lang="es-CO" b="1" dirty="0">
                <a:solidFill>
                  <a:schemeClr val="accent1">
                    <a:lumMod val="50000"/>
                  </a:schemeClr>
                </a:solidFill>
              </a:rPr>
              <a:t>Correo electrónico</a:t>
            </a:r>
          </a:p>
        </p:txBody>
      </p:sp>
      <p:sp>
        <p:nvSpPr>
          <p:cNvPr id="57" name="CuadroTexto 56"/>
          <p:cNvSpPr txBox="1"/>
          <p:nvPr/>
        </p:nvSpPr>
        <p:spPr>
          <a:xfrm>
            <a:off x="6789848" y="6035137"/>
            <a:ext cx="1008112" cy="553998"/>
          </a:xfrm>
          <a:prstGeom prst="rect">
            <a:avLst/>
          </a:prstGeom>
          <a:noFill/>
        </p:spPr>
        <p:txBody>
          <a:bodyPr wrap="square" rtlCol="0">
            <a:spAutoFit/>
          </a:bodyPr>
          <a:lstStyle/>
          <a:p>
            <a:r>
              <a:rPr lang="es-CO" b="1" dirty="0">
                <a:solidFill>
                  <a:schemeClr val="accent1">
                    <a:lumMod val="50000"/>
                  </a:schemeClr>
                </a:solidFill>
              </a:rPr>
              <a:t>Web 2.0</a:t>
            </a:r>
          </a:p>
          <a:p>
            <a:pPr algn="ctr"/>
            <a:r>
              <a:rPr lang="es-CO" sz="1200" b="1" dirty="0">
                <a:solidFill>
                  <a:schemeClr val="accent1">
                    <a:lumMod val="50000"/>
                  </a:schemeClr>
                </a:solidFill>
              </a:rPr>
              <a:t>(Social).</a:t>
            </a:r>
          </a:p>
        </p:txBody>
      </p:sp>
      <p:sp>
        <p:nvSpPr>
          <p:cNvPr id="11273" name="CuadroTexto 11272"/>
          <p:cNvSpPr txBox="1"/>
          <p:nvPr/>
        </p:nvSpPr>
        <p:spPr>
          <a:xfrm>
            <a:off x="852247" y="5760688"/>
            <a:ext cx="2448735" cy="923330"/>
          </a:xfrm>
          <a:prstGeom prst="rect">
            <a:avLst/>
          </a:prstGeom>
          <a:solidFill>
            <a:schemeClr val="bg1"/>
          </a:solidFill>
          <a:ln>
            <a:solidFill>
              <a:schemeClr val="tx2"/>
            </a:solidFill>
          </a:ln>
        </p:spPr>
        <p:txBody>
          <a:bodyPr wrap="square" rtlCol="0">
            <a:spAutoFit/>
          </a:bodyPr>
          <a:lstStyle/>
          <a:p>
            <a:r>
              <a:rPr lang="es-CO" b="1" dirty="0">
                <a:solidFill>
                  <a:schemeClr val="accent1">
                    <a:lumMod val="50000"/>
                  </a:schemeClr>
                </a:solidFill>
              </a:rPr>
              <a:t>Bill Gates (Windows).</a:t>
            </a:r>
          </a:p>
          <a:p>
            <a:r>
              <a:rPr lang="es-CO" b="1" dirty="0">
                <a:solidFill>
                  <a:schemeClr val="accent1">
                    <a:lumMod val="50000"/>
                  </a:schemeClr>
                </a:solidFill>
              </a:rPr>
              <a:t>Steve Wozniak y Steve Jobs (Apple).</a:t>
            </a:r>
          </a:p>
        </p:txBody>
      </p:sp>
      <p:cxnSp>
        <p:nvCxnSpPr>
          <p:cNvPr id="11275" name="Conector recto de flecha 11274"/>
          <p:cNvCxnSpPr>
            <a:cxnSpLocks/>
          </p:cNvCxnSpPr>
          <p:nvPr/>
        </p:nvCxnSpPr>
        <p:spPr>
          <a:xfrm>
            <a:off x="1445176" y="5154481"/>
            <a:ext cx="0" cy="43831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280" name="Conector recto de flecha 11279"/>
          <p:cNvCxnSpPr>
            <a:cxnSpLocks/>
          </p:cNvCxnSpPr>
          <p:nvPr/>
        </p:nvCxnSpPr>
        <p:spPr>
          <a:xfrm>
            <a:off x="2174138" y="1841507"/>
            <a:ext cx="0" cy="426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100" name="Picture 4" descr="Resultado de imagen para web 3.0">
            <a:extLst>
              <a:ext uri="{FF2B5EF4-FFF2-40B4-BE49-F238E27FC236}">
                <a16:creationId xmlns:a16="http://schemas.microsoft.com/office/drawing/2014/main" xmlns="" id="{1C21A718-A85D-4203-8D24-6C8D49DDA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6611" y="3462340"/>
            <a:ext cx="3594942" cy="2271461"/>
          </a:xfrm>
          <a:prstGeom prst="rect">
            <a:avLst/>
          </a:prstGeom>
          <a:noFill/>
          <a:extLst>
            <a:ext uri="{909E8E84-426E-40DD-AFC4-6F175D3DCCD1}">
              <a14:hiddenFill xmlns:a14="http://schemas.microsoft.com/office/drawing/2010/main">
                <a:solidFill>
                  <a:srgbClr val="FFFFFF"/>
                </a:solidFill>
              </a14:hiddenFill>
            </a:ext>
          </a:extLst>
        </p:spPr>
      </p:pic>
      <p:sp>
        <p:nvSpPr>
          <p:cNvPr id="38" name="CuadroTexto 37">
            <a:extLst>
              <a:ext uri="{FF2B5EF4-FFF2-40B4-BE49-F238E27FC236}">
                <a16:creationId xmlns:a16="http://schemas.microsoft.com/office/drawing/2014/main" xmlns="" id="{A0D6CFE7-73D6-4FA6-8EEB-714F6CDA8E47}"/>
              </a:ext>
            </a:extLst>
          </p:cNvPr>
          <p:cNvSpPr txBox="1"/>
          <p:nvPr/>
        </p:nvSpPr>
        <p:spPr>
          <a:xfrm>
            <a:off x="9203180" y="2083800"/>
            <a:ext cx="2253054" cy="1200329"/>
          </a:xfrm>
          <a:prstGeom prst="rect">
            <a:avLst/>
          </a:prstGeom>
          <a:solidFill>
            <a:schemeClr val="bg1"/>
          </a:solidFill>
          <a:ln>
            <a:solidFill>
              <a:srgbClr val="002060"/>
            </a:solidFill>
          </a:ln>
        </p:spPr>
        <p:txBody>
          <a:bodyPr wrap="square" rtlCol="0">
            <a:spAutoFit/>
          </a:bodyPr>
          <a:lstStyle/>
          <a:p>
            <a:pPr algn="ctr"/>
            <a:r>
              <a:rPr lang="es-CO" b="1" dirty="0">
                <a:solidFill>
                  <a:schemeClr val="accent1">
                    <a:lumMod val="50000"/>
                  </a:schemeClr>
                </a:solidFill>
              </a:rPr>
              <a:t>Web 3.0 (Semántica): distintos tipos de dispositivos para facilitar el acceso.</a:t>
            </a:r>
          </a:p>
        </p:txBody>
      </p:sp>
      <p:sp>
        <p:nvSpPr>
          <p:cNvPr id="54" name="CuadroTexto 53">
            <a:extLst>
              <a:ext uri="{FF2B5EF4-FFF2-40B4-BE49-F238E27FC236}">
                <a16:creationId xmlns:a16="http://schemas.microsoft.com/office/drawing/2014/main" xmlns="" id="{216042D7-D9A3-41D4-A98E-48926F67FB5D}"/>
              </a:ext>
            </a:extLst>
          </p:cNvPr>
          <p:cNvSpPr txBox="1"/>
          <p:nvPr/>
        </p:nvSpPr>
        <p:spPr>
          <a:xfrm>
            <a:off x="8132054" y="710117"/>
            <a:ext cx="2361156" cy="523220"/>
          </a:xfrm>
          <a:prstGeom prst="rect">
            <a:avLst/>
          </a:prstGeom>
          <a:solidFill>
            <a:schemeClr val="bg1"/>
          </a:solidFill>
          <a:ln w="6350">
            <a:solidFill>
              <a:schemeClr val="tx1"/>
            </a:solidFill>
          </a:ln>
        </p:spPr>
        <p:txBody>
          <a:bodyPr wrap="square" rtlCol="0">
            <a:spAutoFit/>
          </a:bodyPr>
          <a:lstStyle/>
          <a:p>
            <a:r>
              <a:rPr lang="es-CO" sz="1400" b="1" dirty="0">
                <a:solidFill>
                  <a:schemeClr val="accent1">
                    <a:lumMod val="50000"/>
                  </a:schemeClr>
                </a:solidFill>
              </a:rPr>
              <a:t>Defense Advanced Research Proyects Agency (DARPA).</a:t>
            </a:r>
          </a:p>
        </p:txBody>
      </p:sp>
      <p:cxnSp>
        <p:nvCxnSpPr>
          <p:cNvPr id="63" name="Conector recto de flecha 62">
            <a:extLst>
              <a:ext uri="{FF2B5EF4-FFF2-40B4-BE49-F238E27FC236}">
                <a16:creationId xmlns:a16="http://schemas.microsoft.com/office/drawing/2014/main" xmlns="" id="{5769E066-9970-40EB-A391-3D6B092F895E}"/>
              </a:ext>
            </a:extLst>
          </p:cNvPr>
          <p:cNvCxnSpPr>
            <a:cxnSpLocks/>
            <a:stCxn id="57" idx="3"/>
          </p:cNvCxnSpPr>
          <p:nvPr/>
        </p:nvCxnSpPr>
        <p:spPr>
          <a:xfrm flipV="1">
            <a:off x="7797960" y="5861304"/>
            <a:ext cx="2132424" cy="450832"/>
          </a:xfrm>
          <a:prstGeom prst="straightConnector1">
            <a:avLst/>
          </a:prstGeom>
          <a:ln>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Conector recto de flecha 70">
            <a:extLst>
              <a:ext uri="{FF2B5EF4-FFF2-40B4-BE49-F238E27FC236}">
                <a16:creationId xmlns:a16="http://schemas.microsoft.com/office/drawing/2014/main" xmlns="" id="{C1E04E2E-1B02-4484-81E1-8306D89256E4}"/>
              </a:ext>
            </a:extLst>
          </p:cNvPr>
          <p:cNvCxnSpPr>
            <a:cxnSpLocks/>
          </p:cNvCxnSpPr>
          <p:nvPr/>
        </p:nvCxnSpPr>
        <p:spPr>
          <a:xfrm flipH="1" flipV="1">
            <a:off x="9203180" y="1316400"/>
            <a:ext cx="1160902" cy="635257"/>
          </a:xfrm>
          <a:prstGeom prst="straightConnector1">
            <a:avLst/>
          </a:prstGeom>
          <a:ln>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Conector recto de flecha 74">
            <a:extLst>
              <a:ext uri="{FF2B5EF4-FFF2-40B4-BE49-F238E27FC236}">
                <a16:creationId xmlns:a16="http://schemas.microsoft.com/office/drawing/2014/main" xmlns="" id="{AC3786FE-33FB-44B5-84DB-7224DB13588B}"/>
              </a:ext>
            </a:extLst>
          </p:cNvPr>
          <p:cNvCxnSpPr>
            <a:cxnSpLocks/>
            <a:stCxn id="15" idx="3"/>
          </p:cNvCxnSpPr>
          <p:nvPr/>
        </p:nvCxnSpPr>
        <p:spPr>
          <a:xfrm>
            <a:off x="7705344" y="894783"/>
            <a:ext cx="350520" cy="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288" name="Abrir llave 11287">
            <a:extLst>
              <a:ext uri="{FF2B5EF4-FFF2-40B4-BE49-F238E27FC236}">
                <a16:creationId xmlns:a16="http://schemas.microsoft.com/office/drawing/2014/main" xmlns="" id="{F70E48D3-FE7F-4D67-BA48-4B2068098148}"/>
              </a:ext>
            </a:extLst>
          </p:cNvPr>
          <p:cNvSpPr/>
          <p:nvPr/>
        </p:nvSpPr>
        <p:spPr>
          <a:xfrm>
            <a:off x="6470202" y="5352266"/>
            <a:ext cx="176517" cy="608737"/>
          </a:xfrm>
          <a:prstGeom prst="leftBrac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560265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66556" y="460626"/>
            <a:ext cx="3764560" cy="400110"/>
          </a:xfrm>
          <a:prstGeom prst="rect">
            <a:avLst/>
          </a:prstGeom>
          <a:solidFill>
            <a:schemeClr val="bg1"/>
          </a:solidFill>
        </p:spPr>
        <p:txBody>
          <a:bodyPr wrap="square" rtlCol="0">
            <a:spAutoFit/>
          </a:bodyPr>
          <a:lstStyle/>
          <a:p>
            <a:pPr algn="ctr"/>
            <a:r>
              <a:rPr lang="es-CO" sz="2000" b="1" dirty="0">
                <a:solidFill>
                  <a:schemeClr val="accent1">
                    <a:lumMod val="50000"/>
                  </a:schemeClr>
                </a:solidFill>
              </a:rPr>
              <a:t>NACIMIENTO DE LAS INTERFACES</a:t>
            </a:r>
          </a:p>
        </p:txBody>
      </p:sp>
      <p:grpSp>
        <p:nvGrpSpPr>
          <p:cNvPr id="9" name="Grupo 8"/>
          <p:cNvGrpSpPr/>
          <p:nvPr/>
        </p:nvGrpSpPr>
        <p:grpSpPr>
          <a:xfrm>
            <a:off x="904733" y="2295191"/>
            <a:ext cx="8030746" cy="2307632"/>
            <a:chOff x="1128319" y="1517882"/>
            <a:chExt cx="7107640" cy="2307632"/>
          </a:xfrm>
        </p:grpSpPr>
        <p:sp>
          <p:nvSpPr>
            <p:cNvPr id="5" name="CuadroTexto 4"/>
            <p:cNvSpPr txBox="1"/>
            <p:nvPr/>
          </p:nvSpPr>
          <p:spPr>
            <a:xfrm>
              <a:off x="1179175" y="2164213"/>
              <a:ext cx="7056784" cy="646331"/>
            </a:xfrm>
            <a:prstGeom prst="rect">
              <a:avLst/>
            </a:prstGeom>
            <a:noFill/>
          </p:spPr>
          <p:txBody>
            <a:bodyPr wrap="square" rtlCol="0">
              <a:spAutoFit/>
            </a:bodyPr>
            <a:lstStyle/>
            <a:p>
              <a:r>
                <a:rPr lang="es-CO" b="1" dirty="0">
                  <a:solidFill>
                    <a:schemeClr val="accent1">
                      <a:lumMod val="50000"/>
                    </a:schemeClr>
                  </a:solidFill>
                </a:rPr>
                <a:t>2. Interfaz alfanumérica: </a:t>
              </a:r>
              <a:r>
                <a:rPr lang="es-CO" dirty="0">
                  <a:solidFill>
                    <a:schemeClr val="accent1">
                      <a:lumMod val="50000"/>
                    </a:schemeClr>
                  </a:solidFill>
                </a:rPr>
                <a:t>utiliza instrucciones con las teclas del computador </a:t>
              </a:r>
            </a:p>
            <a:p>
              <a:r>
                <a:rPr lang="es-CO" dirty="0">
                  <a:solidFill>
                    <a:schemeClr val="accent1">
                      <a:lumMod val="50000"/>
                    </a:schemeClr>
                  </a:solidFill>
                </a:rPr>
                <a:t>para que se de la comunicación hombre-máquina.</a:t>
              </a:r>
            </a:p>
          </p:txBody>
        </p:sp>
        <p:sp>
          <p:nvSpPr>
            <p:cNvPr id="6" name="CuadroTexto 5"/>
            <p:cNvSpPr txBox="1"/>
            <p:nvPr/>
          </p:nvSpPr>
          <p:spPr>
            <a:xfrm>
              <a:off x="1167867" y="2809851"/>
              <a:ext cx="6840760" cy="646331"/>
            </a:xfrm>
            <a:prstGeom prst="rect">
              <a:avLst/>
            </a:prstGeom>
            <a:noFill/>
          </p:spPr>
          <p:txBody>
            <a:bodyPr wrap="square" rtlCol="0">
              <a:spAutoFit/>
            </a:bodyPr>
            <a:lstStyle/>
            <a:p>
              <a:r>
                <a:rPr lang="es-CO" b="1" dirty="0">
                  <a:solidFill>
                    <a:schemeClr val="accent1">
                      <a:lumMod val="50000"/>
                    </a:schemeClr>
                  </a:solidFill>
                </a:rPr>
                <a:t>3. Interfaz gráfica: </a:t>
              </a:r>
              <a:r>
                <a:rPr lang="es-CO" dirty="0">
                  <a:solidFill>
                    <a:schemeClr val="accent1">
                      <a:lumMod val="50000"/>
                    </a:schemeClr>
                  </a:solidFill>
                </a:rPr>
                <a:t>utiliza iconos para que se de la comunicación hombre-máquina. Ej: Windows.</a:t>
              </a:r>
            </a:p>
          </p:txBody>
        </p:sp>
        <p:sp>
          <p:nvSpPr>
            <p:cNvPr id="7" name="CuadroTexto 6"/>
            <p:cNvSpPr txBox="1"/>
            <p:nvPr/>
          </p:nvSpPr>
          <p:spPr>
            <a:xfrm>
              <a:off x="1208811" y="1517882"/>
              <a:ext cx="6788606" cy="646331"/>
            </a:xfrm>
            <a:prstGeom prst="rect">
              <a:avLst/>
            </a:prstGeom>
            <a:noFill/>
          </p:spPr>
          <p:txBody>
            <a:bodyPr wrap="square" rtlCol="0">
              <a:spAutoFit/>
            </a:bodyPr>
            <a:lstStyle/>
            <a:p>
              <a:r>
                <a:rPr lang="es-CO" b="1" dirty="0">
                  <a:solidFill>
                    <a:schemeClr val="accent1">
                      <a:lumMod val="50000"/>
                    </a:schemeClr>
                  </a:solidFill>
                </a:rPr>
                <a:t>1. Interfaz conversacional: </a:t>
              </a:r>
              <a:r>
                <a:rPr lang="es-CO" dirty="0">
                  <a:solidFill>
                    <a:schemeClr val="accent1">
                      <a:lumMod val="50000"/>
                    </a:schemeClr>
                  </a:solidFill>
                </a:rPr>
                <a:t>la máquina “conversa”, con el usuario que en este caso es el programador. El sueño de la inteligencia artificial.</a:t>
              </a:r>
            </a:p>
          </p:txBody>
        </p:sp>
        <p:sp>
          <p:nvSpPr>
            <p:cNvPr id="8" name="CuadroTexto 7"/>
            <p:cNvSpPr txBox="1"/>
            <p:nvPr/>
          </p:nvSpPr>
          <p:spPr>
            <a:xfrm>
              <a:off x="1128319" y="3456182"/>
              <a:ext cx="6511784" cy="369332"/>
            </a:xfrm>
            <a:prstGeom prst="rect">
              <a:avLst/>
            </a:prstGeom>
            <a:noFill/>
          </p:spPr>
          <p:txBody>
            <a:bodyPr wrap="square" rtlCol="0">
              <a:spAutoFit/>
            </a:bodyPr>
            <a:lstStyle/>
            <a:p>
              <a:r>
                <a:rPr lang="es-CO" b="1" dirty="0">
                  <a:solidFill>
                    <a:schemeClr val="accent1">
                      <a:lumMod val="50000"/>
                    </a:schemeClr>
                  </a:solidFill>
                </a:rPr>
                <a:t> 4. Interfaz espacial: </a:t>
              </a:r>
              <a:r>
                <a:rPr lang="es-CO" dirty="0">
                  <a:solidFill>
                    <a:schemeClr val="accent1">
                      <a:lumMod val="50000"/>
                    </a:schemeClr>
                  </a:solidFill>
                </a:rPr>
                <a:t>crea un espacio virtual donde el ser humano habita. </a:t>
              </a:r>
            </a:p>
          </p:txBody>
        </p:sp>
      </p:grpSp>
      <p:sp>
        <p:nvSpPr>
          <p:cNvPr id="10" name="CuadroTexto 9"/>
          <p:cNvSpPr txBox="1"/>
          <p:nvPr/>
        </p:nvSpPr>
        <p:spPr>
          <a:xfrm>
            <a:off x="1113183" y="1106264"/>
            <a:ext cx="7336355" cy="1015663"/>
          </a:xfrm>
          <a:prstGeom prst="rect">
            <a:avLst/>
          </a:prstGeom>
          <a:solidFill>
            <a:schemeClr val="bg1"/>
          </a:solidFill>
        </p:spPr>
        <p:txBody>
          <a:bodyPr wrap="square" rtlCol="0">
            <a:spAutoFit/>
          </a:bodyPr>
          <a:lstStyle/>
          <a:p>
            <a:r>
              <a:rPr lang="es-CO" sz="2000" b="1" dirty="0">
                <a:solidFill>
                  <a:schemeClr val="accent1">
                    <a:lumMod val="50000"/>
                  </a:schemeClr>
                </a:solidFill>
              </a:rPr>
              <a:t>¿Qué es una interfaz? </a:t>
            </a:r>
            <a:r>
              <a:rPr lang="es-CO" sz="2000" dirty="0">
                <a:solidFill>
                  <a:schemeClr val="accent1">
                    <a:lumMod val="50000"/>
                  </a:schemeClr>
                </a:solidFill>
              </a:rPr>
              <a:t>Según Carlos Scolari es la manera en la que la máquina se comunica con el ser humano, quien es su usuario. Es un lugar de intercambio, donde se da la interacción.</a:t>
            </a:r>
          </a:p>
        </p:txBody>
      </p:sp>
      <p:sp>
        <p:nvSpPr>
          <p:cNvPr id="2" name="CuadroTexto 1">
            <a:extLst>
              <a:ext uri="{FF2B5EF4-FFF2-40B4-BE49-F238E27FC236}">
                <a16:creationId xmlns:a16="http://schemas.microsoft.com/office/drawing/2014/main" xmlns="" id="{F7B0B3CC-55CC-4730-A288-A8EA7C4BD55F}"/>
              </a:ext>
            </a:extLst>
          </p:cNvPr>
          <p:cNvSpPr txBox="1"/>
          <p:nvPr/>
        </p:nvSpPr>
        <p:spPr>
          <a:xfrm>
            <a:off x="904733" y="4774250"/>
            <a:ext cx="8299941" cy="1200329"/>
          </a:xfrm>
          <a:prstGeom prst="rect">
            <a:avLst/>
          </a:prstGeom>
          <a:solidFill>
            <a:schemeClr val="bg1"/>
          </a:solidFill>
        </p:spPr>
        <p:txBody>
          <a:bodyPr wrap="square" rtlCol="0">
            <a:spAutoFit/>
          </a:bodyPr>
          <a:lstStyle/>
          <a:p>
            <a:pPr algn="ctr"/>
            <a:r>
              <a:rPr lang="es-ES" sz="2400" b="1" dirty="0">
                <a:solidFill>
                  <a:schemeClr val="accent1">
                    <a:lumMod val="50000"/>
                  </a:schemeClr>
                </a:solidFill>
              </a:rPr>
              <a:t>Libro recomendado </a:t>
            </a:r>
          </a:p>
          <a:p>
            <a:r>
              <a:rPr lang="es-ES" sz="2400" dirty="0">
                <a:solidFill>
                  <a:schemeClr val="accent1">
                    <a:lumMod val="50000"/>
                  </a:schemeClr>
                </a:solidFill>
              </a:rPr>
              <a:t>Hacer clic: hacia una sociosemiótica de las interacciones digitales. Carlos Scolari.</a:t>
            </a:r>
            <a:endParaRPr lang="es-CO" sz="2400" dirty="0">
              <a:solidFill>
                <a:schemeClr val="accent1">
                  <a:lumMod val="50000"/>
                </a:schemeClr>
              </a:solidFill>
            </a:endParaRPr>
          </a:p>
        </p:txBody>
      </p:sp>
      <p:pic>
        <p:nvPicPr>
          <p:cNvPr id="2050" name="Picture 2" descr="Resultado de imagen para carlos scolari">
            <a:extLst>
              <a:ext uri="{FF2B5EF4-FFF2-40B4-BE49-F238E27FC236}">
                <a16:creationId xmlns:a16="http://schemas.microsoft.com/office/drawing/2014/main" xmlns="" id="{6791A125-F505-4067-9C5C-5BC0A68610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04674" y="913813"/>
            <a:ext cx="2238363" cy="146173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xmlns="" id="{F01B54D8-8FEE-41F8-A9A5-4F72ABC67540}"/>
              </a:ext>
            </a:extLst>
          </p:cNvPr>
          <p:cNvSpPr/>
          <p:nvPr/>
        </p:nvSpPr>
        <p:spPr>
          <a:xfrm>
            <a:off x="9617729" y="2464467"/>
            <a:ext cx="1514004" cy="369332"/>
          </a:xfrm>
          <a:prstGeom prst="rect">
            <a:avLst/>
          </a:prstGeom>
        </p:spPr>
        <p:txBody>
          <a:bodyPr wrap="none">
            <a:spAutoFit/>
          </a:bodyPr>
          <a:lstStyle/>
          <a:p>
            <a:r>
              <a:rPr lang="es-CO" b="1" dirty="0">
                <a:solidFill>
                  <a:schemeClr val="accent1">
                    <a:lumMod val="50000"/>
                  </a:schemeClr>
                </a:solidFill>
              </a:rPr>
              <a:t>Carlos Scolari </a:t>
            </a:r>
          </a:p>
        </p:txBody>
      </p:sp>
      <p:pic>
        <p:nvPicPr>
          <p:cNvPr id="2052" name="Picture 4" descr="Resultado de imagen para Hacer clic: hacia una sociosemiÃ³tica de las interacciones digitales.">
            <a:extLst>
              <a:ext uri="{FF2B5EF4-FFF2-40B4-BE49-F238E27FC236}">
                <a16:creationId xmlns:a16="http://schemas.microsoft.com/office/drawing/2014/main" xmlns="" id="{00845B0F-A30D-4B18-8089-223E0B153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0159" y="3011648"/>
            <a:ext cx="1869267" cy="2586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412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97264" y="1301251"/>
            <a:ext cx="6692349" cy="4985980"/>
          </a:xfrm>
          <a:prstGeom prst="rect">
            <a:avLst/>
          </a:prstGeom>
          <a:noFill/>
        </p:spPr>
        <p:txBody>
          <a:bodyPr wrap="square" rtlCol="0">
            <a:spAutoFit/>
          </a:bodyPr>
          <a:lstStyle/>
          <a:p>
            <a:pPr marL="342900" indent="-342900" algn="just">
              <a:buFont typeface="Wingdings" panose="05000000000000000000" pitchFamily="2" charset="2"/>
              <a:buChar char="Ø"/>
            </a:pPr>
            <a:r>
              <a:rPr lang="es-CO" sz="2000" dirty="0">
                <a:solidFill>
                  <a:schemeClr val="accent1">
                    <a:lumMod val="50000"/>
                  </a:schemeClr>
                </a:solidFill>
              </a:rPr>
              <a:t>Surge la web 1.0, que es una Internet de búsqueda de información o de intercambio, a través de correos electrónicos.</a:t>
            </a:r>
          </a:p>
          <a:p>
            <a:pPr algn="just"/>
            <a:endParaRPr lang="es-CO" sz="2000" dirty="0">
              <a:solidFill>
                <a:schemeClr val="accent1">
                  <a:lumMod val="50000"/>
                </a:schemeClr>
              </a:solidFill>
            </a:endParaRPr>
          </a:p>
          <a:p>
            <a:pPr marL="342900" indent="-342900" algn="just">
              <a:buFont typeface="Wingdings" panose="05000000000000000000" pitchFamily="2" charset="2"/>
              <a:buChar char="Ø"/>
            </a:pPr>
            <a:r>
              <a:rPr lang="es-CO" sz="2000" dirty="0">
                <a:solidFill>
                  <a:schemeClr val="accent1">
                    <a:lumMod val="50000"/>
                  </a:schemeClr>
                </a:solidFill>
              </a:rPr>
              <a:t>Y luego evoluciona a lo que se conoce como la web 2.0, que es la Internet donde existe socialización a través de plataformas interactivas como las redes sociales.</a:t>
            </a:r>
          </a:p>
          <a:p>
            <a:pPr algn="just"/>
            <a:endParaRPr lang="es-CO" sz="2000" dirty="0">
              <a:solidFill>
                <a:schemeClr val="accent1">
                  <a:lumMod val="50000"/>
                </a:schemeClr>
              </a:solidFill>
            </a:endParaRPr>
          </a:p>
          <a:p>
            <a:pPr marL="342900" indent="-342900" algn="just">
              <a:buFont typeface="Wingdings" panose="05000000000000000000" pitchFamily="2" charset="2"/>
              <a:buChar char="Ø"/>
            </a:pPr>
            <a:r>
              <a:rPr lang="es-CO" sz="2000" dirty="0">
                <a:solidFill>
                  <a:schemeClr val="accent1">
                    <a:lumMod val="50000"/>
                  </a:schemeClr>
                </a:solidFill>
              </a:rPr>
              <a:t>Google derrota a todos los buscadores y se apodera del mercado. Compra a Youtube el pionero de los formatos audiovisuales digitales.</a:t>
            </a:r>
          </a:p>
          <a:p>
            <a:pPr algn="just"/>
            <a:endParaRPr lang="es-CO" sz="2000" dirty="0">
              <a:solidFill>
                <a:schemeClr val="accent1">
                  <a:lumMod val="50000"/>
                </a:schemeClr>
              </a:solidFill>
            </a:endParaRPr>
          </a:p>
          <a:p>
            <a:pPr marL="342900" indent="-342900" algn="just">
              <a:buFont typeface="Wingdings" panose="05000000000000000000" pitchFamily="2" charset="2"/>
              <a:buChar char="Ø"/>
            </a:pPr>
            <a:r>
              <a:rPr lang="es-CO" sz="2000" dirty="0">
                <a:solidFill>
                  <a:schemeClr val="accent1">
                    <a:lumMod val="50000"/>
                  </a:schemeClr>
                </a:solidFill>
              </a:rPr>
              <a:t>Windows se convierte en un monopolio mundial, a través de office (Procesador de textos, hoja de cálculo, creación de bases de datos y presentaciones).</a:t>
            </a:r>
          </a:p>
          <a:p>
            <a:endParaRPr lang="es-CO" dirty="0">
              <a:solidFill>
                <a:schemeClr val="accent1">
                  <a:lumMod val="75000"/>
                </a:schemeClr>
              </a:solidFill>
            </a:endParaRPr>
          </a:p>
        </p:txBody>
      </p:sp>
      <p:sp>
        <p:nvSpPr>
          <p:cNvPr id="2" name="CuadroTexto 1">
            <a:extLst>
              <a:ext uri="{FF2B5EF4-FFF2-40B4-BE49-F238E27FC236}">
                <a16:creationId xmlns:a16="http://schemas.microsoft.com/office/drawing/2014/main" xmlns="" id="{941FF785-CF9C-4FA1-9D5A-E71522E60BCE}"/>
              </a:ext>
            </a:extLst>
          </p:cNvPr>
          <p:cNvSpPr txBox="1"/>
          <p:nvPr/>
        </p:nvSpPr>
        <p:spPr>
          <a:xfrm>
            <a:off x="2648850" y="471346"/>
            <a:ext cx="6692348" cy="523220"/>
          </a:xfrm>
          <a:prstGeom prst="rect">
            <a:avLst/>
          </a:prstGeom>
          <a:solidFill>
            <a:schemeClr val="bg1"/>
          </a:solidFill>
        </p:spPr>
        <p:txBody>
          <a:bodyPr wrap="square" rtlCol="0">
            <a:spAutoFit/>
          </a:bodyPr>
          <a:lstStyle/>
          <a:p>
            <a:pPr algn="ctr"/>
            <a:r>
              <a:rPr lang="es-CO" sz="2800" b="1" dirty="0">
                <a:solidFill>
                  <a:schemeClr val="accent1">
                    <a:lumMod val="50000"/>
                  </a:schemeClr>
                </a:solidFill>
              </a:rPr>
              <a:t>Algunos puntos clave de la Era Informática</a:t>
            </a:r>
          </a:p>
        </p:txBody>
      </p:sp>
      <p:pic>
        <p:nvPicPr>
          <p:cNvPr id="3074" name="Picture 2" descr="Resultado de imagen para internet">
            <a:extLst>
              <a:ext uri="{FF2B5EF4-FFF2-40B4-BE49-F238E27FC236}">
                <a16:creationId xmlns:a16="http://schemas.microsoft.com/office/drawing/2014/main" xmlns="" id="{521249B8-C3A6-4B20-B95E-BD7C5D9F0D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6594" y="2350677"/>
            <a:ext cx="2948142" cy="2742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82587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TotalTime>
  <Words>1204</Words>
  <Application>Microsoft Office PowerPoint</Application>
  <PresentationFormat>Panorámica</PresentationFormat>
  <Paragraphs>148</Paragraphs>
  <Slides>17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Calibri</vt:lpstr>
      <vt:lpstr>Calibri Light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por su atención!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Isaias Molina</dc:creator>
  <cp:lastModifiedBy>User</cp:lastModifiedBy>
  <cp:revision>85</cp:revision>
  <dcterms:created xsi:type="dcterms:W3CDTF">2018-10-05T15:00:01Z</dcterms:created>
  <dcterms:modified xsi:type="dcterms:W3CDTF">2018-10-22T23:09:37Z</dcterms:modified>
</cp:coreProperties>
</file>